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3" r:id="rId4"/>
  </p:sldMasterIdLst>
  <p:sldIdLst>
    <p:sldId id="3240" r:id="rId5"/>
    <p:sldId id="258" r:id="rId6"/>
    <p:sldId id="264" r:id="rId7"/>
    <p:sldId id="3244" r:id="rId8"/>
    <p:sldId id="3236" r:id="rId9"/>
    <p:sldId id="3235" r:id="rId10"/>
    <p:sldId id="3223" r:id="rId11"/>
    <p:sldId id="3241" r:id="rId12"/>
    <p:sldId id="3233" r:id="rId13"/>
    <p:sldId id="3242" r:id="rId14"/>
    <p:sldId id="267" r:id="rId15"/>
    <p:sldId id="270" r:id="rId16"/>
    <p:sldId id="3224" r:id="rId17"/>
    <p:sldId id="271" r:id="rId18"/>
    <p:sldId id="3225" r:id="rId19"/>
    <p:sldId id="3215" r:id="rId20"/>
    <p:sldId id="3214" r:id="rId21"/>
    <p:sldId id="3217" r:id="rId22"/>
    <p:sldId id="3243" r:id="rId23"/>
    <p:sldId id="324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D33"/>
    <a:srgbClr val="F0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84" autoAdjust="0"/>
    <p:restoredTop sz="94619" autoAdjust="0"/>
  </p:normalViewPr>
  <p:slideViewPr>
    <p:cSldViewPr snapToGrid="0">
      <p:cViewPr varScale="1">
        <p:scale>
          <a:sx n="72" d="100"/>
          <a:sy n="72" d="100"/>
        </p:scale>
        <p:origin x="17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16B5-94EA-4BD3-A335-BE043966A0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58CF8AB-CCA8-46B1-B1A4-6674E5290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18ECCC8-0DE9-4C3C-9021-0136A23C4961}"/>
              </a:ext>
            </a:extLst>
          </p:cNvPr>
          <p:cNvSpPr>
            <a:spLocks noGrp="1"/>
          </p:cNvSpPr>
          <p:nvPr>
            <p:ph type="dt" sz="half" idx="10"/>
          </p:nvPr>
        </p:nvSpPr>
        <p:spPr/>
        <p:txBody>
          <a:bodyPr/>
          <a:lstStyle/>
          <a:p>
            <a:fld id="{ED291B17-9318-49DB-B28B-6E5994AE9581}" type="datetime1">
              <a:rPr lang="en-US" smtClean="0"/>
              <a:t>8/12/2020</a:t>
            </a:fld>
            <a:endParaRPr lang="en-US" dirty="0"/>
          </a:p>
        </p:txBody>
      </p:sp>
      <p:sp>
        <p:nvSpPr>
          <p:cNvPr id="5" name="Footer Placeholder 4">
            <a:extLst>
              <a:ext uri="{FF2B5EF4-FFF2-40B4-BE49-F238E27FC236}">
                <a16:creationId xmlns:a16="http://schemas.microsoft.com/office/drawing/2014/main" id="{4BA0F5FF-7A92-48D4-AE92-C24BF2E217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FFE78E-C3FA-49F8-BA96-F685F536F37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975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966A-C4FE-4F59-BBEA-3ECCCAFEFA8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D401FC2-A7F5-493A-83CB-5D81D4AA2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5D87F23-EEDE-49BA-8A92-9D240B113427}"/>
              </a:ext>
            </a:extLst>
          </p:cNvPr>
          <p:cNvSpPr>
            <a:spLocks noGrp="1"/>
          </p:cNvSpPr>
          <p:nvPr>
            <p:ph type="dt" sz="half" idx="10"/>
          </p:nvPr>
        </p:nvSpPr>
        <p:spPr/>
        <p:txBody>
          <a:bodyPr/>
          <a:lstStyle/>
          <a:p>
            <a:fld id="{2CED4963-E985-44C4-B8C4-FDD613B7C2F8}" type="datetime1">
              <a:rPr lang="en-US" smtClean="0"/>
              <a:t>8/12/2020</a:t>
            </a:fld>
            <a:endParaRPr lang="en-US" dirty="0"/>
          </a:p>
        </p:txBody>
      </p:sp>
      <p:sp>
        <p:nvSpPr>
          <p:cNvPr id="5" name="Footer Placeholder 4">
            <a:extLst>
              <a:ext uri="{FF2B5EF4-FFF2-40B4-BE49-F238E27FC236}">
                <a16:creationId xmlns:a16="http://schemas.microsoft.com/office/drawing/2014/main" id="{1070F373-6B49-427A-B0D4-EFF199B28E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E7F0B9-2639-4787-A5FA-10D88586AE9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411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3BA5B-9C4C-428D-9F9B-E03547B541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A9DADD6-5430-4049-81AE-8581675829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94F852-6FCD-4934-8444-83E5F1809CAA}"/>
              </a:ext>
            </a:extLst>
          </p:cNvPr>
          <p:cNvSpPr>
            <a:spLocks noGrp="1"/>
          </p:cNvSpPr>
          <p:nvPr>
            <p:ph type="dt" sz="half" idx="10"/>
          </p:nvPr>
        </p:nvSpPr>
        <p:spPr/>
        <p:txBody>
          <a:bodyPr/>
          <a:lstStyle/>
          <a:p>
            <a:fld id="{ED291B17-9318-49DB-B28B-6E5994AE9581}" type="datetime1">
              <a:rPr lang="en-US" smtClean="0"/>
              <a:t>8/12/2020</a:t>
            </a:fld>
            <a:endParaRPr lang="en-US" dirty="0"/>
          </a:p>
        </p:txBody>
      </p:sp>
      <p:sp>
        <p:nvSpPr>
          <p:cNvPr id="5" name="Footer Placeholder 4">
            <a:extLst>
              <a:ext uri="{FF2B5EF4-FFF2-40B4-BE49-F238E27FC236}">
                <a16:creationId xmlns:a16="http://schemas.microsoft.com/office/drawing/2014/main" id="{D5D0391B-F9DC-435C-B0D2-93B4B82033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CC7842-5D33-4B7A-9056-087BB56AFB6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514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168B-54D0-403C-A4E7-06A501BBC1FD}"/>
              </a:ext>
            </a:extLst>
          </p:cNvPr>
          <p:cNvSpPr>
            <a:spLocks noGrp="1"/>
          </p:cNvSpPr>
          <p:nvPr>
            <p:ph type="title" hasCustomPrompt="1"/>
          </p:nvPr>
        </p:nvSpPr>
        <p:spPr>
          <a:xfrm>
            <a:off x="-295275" y="203200"/>
            <a:ext cx="11401424" cy="1325563"/>
          </a:xfrm>
        </p:spPr>
        <p:txBody>
          <a:bodyPr/>
          <a:lstStyle>
            <a:lvl1pPr>
              <a:defRPr baseline="0">
                <a:solidFill>
                  <a:schemeClr val="bg1"/>
                </a:solidFill>
                <a:highlight>
                  <a:srgbClr val="000000"/>
                </a:highlight>
                <a:latin typeface="Staatliches" pitchFamily="2" charset="0"/>
              </a:defRPr>
            </a:lvl1pPr>
          </a:lstStyle>
          <a:p>
            <a:r>
              <a:rPr lang="en-US" dirty="0"/>
              <a:t>       Click to edit Master title style       </a:t>
            </a:r>
            <a:endParaRPr lang="en-AU" dirty="0"/>
          </a:p>
        </p:txBody>
      </p:sp>
      <p:sp>
        <p:nvSpPr>
          <p:cNvPr id="3" name="Content Placeholder 2">
            <a:extLst>
              <a:ext uri="{FF2B5EF4-FFF2-40B4-BE49-F238E27FC236}">
                <a16:creationId xmlns:a16="http://schemas.microsoft.com/office/drawing/2014/main" id="{3EF9C14A-E1FC-4078-B92F-13B3BE1E8F30}"/>
              </a:ext>
            </a:extLst>
          </p:cNvPr>
          <p:cNvSpPr>
            <a:spLocks noGrp="1"/>
          </p:cNvSpPr>
          <p:nvPr>
            <p:ph idx="1"/>
          </p:nvPr>
        </p:nvSpPr>
        <p:spPr>
          <a:xfrm>
            <a:off x="380999" y="1387475"/>
            <a:ext cx="11401425" cy="4965700"/>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extBox 6">
            <a:extLst>
              <a:ext uri="{FF2B5EF4-FFF2-40B4-BE49-F238E27FC236}">
                <a16:creationId xmlns:a16="http://schemas.microsoft.com/office/drawing/2014/main" id="{31CB89A6-A540-467D-B4DD-2C5D9B5B47E7}"/>
              </a:ext>
            </a:extLst>
          </p:cNvPr>
          <p:cNvSpPr txBox="1"/>
          <p:nvPr userDrawn="1"/>
        </p:nvSpPr>
        <p:spPr>
          <a:xfrm>
            <a:off x="1323973" y="6451084"/>
            <a:ext cx="10601326" cy="369332"/>
          </a:xfrm>
          <a:prstGeom prst="rect">
            <a:avLst/>
          </a:prstGeom>
          <a:noFill/>
        </p:spPr>
        <p:txBody>
          <a:bodyPr wrap="square" rtlCol="0">
            <a:spAutoFit/>
          </a:bodyPr>
          <a:lstStyle/>
          <a:p>
            <a:pPr algn="r"/>
            <a:r>
              <a:rPr lang="en-AU" sz="1800" b="0" i="0" u="none" strike="noStrike" kern="1200" spc="30" baseline="0" dirty="0">
                <a:solidFill>
                  <a:srgbClr val="F68D33"/>
                </a:solidFill>
                <a:latin typeface="Staatliches" pitchFamily="2" charset="0"/>
                <a:ea typeface="+mn-ea"/>
                <a:cs typeface="+mn-cs"/>
              </a:rPr>
              <a:t> A R.E.C.I.P.E. FOR RESILIENCE. </a:t>
            </a:r>
            <a:r>
              <a:rPr lang="en-AU" sz="1800" b="0" i="0" u="none" strike="noStrike" kern="1200" spc="30" baseline="0" dirty="0">
                <a:solidFill>
                  <a:schemeClr val="bg1"/>
                </a:solidFill>
                <a:latin typeface="Staatliches" pitchFamily="2" charset="0"/>
                <a:ea typeface="+mn-ea"/>
                <a:cs typeface="+mn-cs"/>
              </a:rPr>
              <a:t>PART ONE.</a:t>
            </a:r>
            <a:endParaRPr lang="en-AU" b="0" spc="30" baseline="0" dirty="0">
              <a:solidFill>
                <a:schemeClr val="bg1"/>
              </a:solidFill>
              <a:latin typeface="Staatliches" pitchFamily="2" charset="0"/>
            </a:endParaRPr>
          </a:p>
        </p:txBody>
      </p:sp>
    </p:spTree>
    <p:extLst>
      <p:ext uri="{BB962C8B-B14F-4D97-AF65-F5344CB8AC3E}">
        <p14:creationId xmlns:p14="http://schemas.microsoft.com/office/powerpoint/2010/main" val="82319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453B-4222-4C9C-81D9-FAC8BB4444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989C2B4-7D76-4E3E-B017-E16857F97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835873-F610-4F72-A282-61A797A76B2A}"/>
              </a:ext>
            </a:extLst>
          </p:cNvPr>
          <p:cNvSpPr>
            <a:spLocks noGrp="1"/>
          </p:cNvSpPr>
          <p:nvPr>
            <p:ph type="dt" sz="half" idx="10"/>
          </p:nvPr>
        </p:nvSpPr>
        <p:spPr/>
        <p:txBody>
          <a:bodyPr/>
          <a:lstStyle/>
          <a:p>
            <a:fld id="{B2497495-0637-405E-AE64-5CC7506D51F5}" type="datetime1">
              <a:rPr lang="en-US" smtClean="0"/>
              <a:t>8/12/2020</a:t>
            </a:fld>
            <a:endParaRPr lang="en-US" dirty="0"/>
          </a:p>
        </p:txBody>
      </p:sp>
      <p:sp>
        <p:nvSpPr>
          <p:cNvPr id="5" name="Footer Placeholder 4">
            <a:extLst>
              <a:ext uri="{FF2B5EF4-FFF2-40B4-BE49-F238E27FC236}">
                <a16:creationId xmlns:a16="http://schemas.microsoft.com/office/drawing/2014/main" id="{C228FDCD-B665-4E77-A8EE-A4CDFADCF7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BE6B4B-9979-4A1E-95C0-FCC2BE9BDE3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244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53D5-21C1-4E3F-B516-61103139940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1FE11C-F1B2-41F6-B79F-A0C04177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5C536B4-0B07-45DA-8B99-91B092B1B1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9C3EE9F-B41E-410F-8023-15533206FB33}"/>
              </a:ext>
            </a:extLst>
          </p:cNvPr>
          <p:cNvSpPr>
            <a:spLocks noGrp="1"/>
          </p:cNvSpPr>
          <p:nvPr>
            <p:ph type="dt" sz="half" idx="10"/>
          </p:nvPr>
        </p:nvSpPr>
        <p:spPr/>
        <p:txBody>
          <a:bodyPr/>
          <a:lstStyle/>
          <a:p>
            <a:fld id="{7BFFD690-9426-415D-8B65-26881E07B2D4}" type="datetime1">
              <a:rPr lang="en-US" smtClean="0"/>
              <a:t>8/12/2020</a:t>
            </a:fld>
            <a:endParaRPr lang="en-US" dirty="0"/>
          </a:p>
        </p:txBody>
      </p:sp>
      <p:sp>
        <p:nvSpPr>
          <p:cNvPr id="6" name="Footer Placeholder 5">
            <a:extLst>
              <a:ext uri="{FF2B5EF4-FFF2-40B4-BE49-F238E27FC236}">
                <a16:creationId xmlns:a16="http://schemas.microsoft.com/office/drawing/2014/main" id="{0AB09443-8679-49A2-9A7B-EC6C446DD3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E2145A-CCB7-49D5-A499-42745211A81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774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29E7-C508-464E-A270-46DE3898C1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3439609-C08E-4C0E-B8D6-3011F7B79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86BC11-ECBF-490A-A3AE-C04617D10A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B9648D5-A136-4F9A-943B-0011D45E78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88E49-F01F-4048-8094-93E0BACE73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DC7311A-9936-43C5-9680-BFEE2049C260}"/>
              </a:ext>
            </a:extLst>
          </p:cNvPr>
          <p:cNvSpPr>
            <a:spLocks noGrp="1"/>
          </p:cNvSpPr>
          <p:nvPr>
            <p:ph type="dt" sz="half" idx="10"/>
          </p:nvPr>
        </p:nvSpPr>
        <p:spPr/>
        <p:txBody>
          <a:bodyPr/>
          <a:lstStyle/>
          <a:p>
            <a:fld id="{04C4989A-474C-40DE-95B9-011C28B71673}" type="datetime1">
              <a:rPr lang="en-US" smtClean="0"/>
              <a:t>8/12/2020</a:t>
            </a:fld>
            <a:endParaRPr lang="en-US" dirty="0"/>
          </a:p>
        </p:txBody>
      </p:sp>
      <p:sp>
        <p:nvSpPr>
          <p:cNvPr id="8" name="Footer Placeholder 7">
            <a:extLst>
              <a:ext uri="{FF2B5EF4-FFF2-40B4-BE49-F238E27FC236}">
                <a16:creationId xmlns:a16="http://schemas.microsoft.com/office/drawing/2014/main" id="{C9702A80-6684-447C-AD9C-CA7C6111C0C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99CEB8-220A-4EC1-B68D-4ACFF8DC02C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438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503D-FCEB-4E0E-A754-B27C8E4892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D213D72-C577-478C-B8C3-951F332FA9A7}"/>
              </a:ext>
            </a:extLst>
          </p:cNvPr>
          <p:cNvSpPr>
            <a:spLocks noGrp="1"/>
          </p:cNvSpPr>
          <p:nvPr>
            <p:ph type="dt" sz="half" idx="10"/>
          </p:nvPr>
        </p:nvSpPr>
        <p:spPr/>
        <p:txBody>
          <a:bodyPr/>
          <a:lstStyle/>
          <a:p>
            <a:fld id="{5DB4ED54-5B5E-4A04-93D3-5772E3CE3818}" type="datetime1">
              <a:rPr lang="en-US" smtClean="0"/>
              <a:t>8/12/2020</a:t>
            </a:fld>
            <a:endParaRPr lang="en-US" dirty="0"/>
          </a:p>
        </p:txBody>
      </p:sp>
      <p:sp>
        <p:nvSpPr>
          <p:cNvPr id="4" name="Footer Placeholder 3">
            <a:extLst>
              <a:ext uri="{FF2B5EF4-FFF2-40B4-BE49-F238E27FC236}">
                <a16:creationId xmlns:a16="http://schemas.microsoft.com/office/drawing/2014/main" id="{1D9D1CED-549D-4D95-B0B3-00CCCFDEB1B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3A89EB-DD92-4CF8-AE07-6730BB84205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269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517A5-5056-4692-8DF0-A20B208CE1F2}"/>
              </a:ext>
            </a:extLst>
          </p:cNvPr>
          <p:cNvSpPr>
            <a:spLocks noGrp="1"/>
          </p:cNvSpPr>
          <p:nvPr>
            <p:ph type="dt" sz="half" idx="10"/>
          </p:nvPr>
        </p:nvSpPr>
        <p:spPr/>
        <p:txBody>
          <a:bodyPr/>
          <a:lstStyle/>
          <a:p>
            <a:fld id="{4EDE50D6-574B-40AF-946F-D52A04ADE379}" type="datetime1">
              <a:rPr lang="en-US" smtClean="0"/>
              <a:t>8/12/2020</a:t>
            </a:fld>
            <a:endParaRPr lang="en-US" dirty="0"/>
          </a:p>
        </p:txBody>
      </p:sp>
      <p:sp>
        <p:nvSpPr>
          <p:cNvPr id="3" name="Footer Placeholder 2">
            <a:extLst>
              <a:ext uri="{FF2B5EF4-FFF2-40B4-BE49-F238E27FC236}">
                <a16:creationId xmlns:a16="http://schemas.microsoft.com/office/drawing/2014/main" id="{0061ECFD-B21C-4FD6-83C7-067FD27271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3C3034-14D2-4876-BB1E-CAE71BE413E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96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561B-BB39-4254-A543-7BDDCCAD3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1FCEB72-7034-47A5-BDE0-32BF03084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E3C1105-06B5-480E-9F9C-CD74ED3D5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B762AB-9AC8-4DC2-B35E-4D697F34E2AE}"/>
              </a:ext>
            </a:extLst>
          </p:cNvPr>
          <p:cNvSpPr>
            <a:spLocks noGrp="1"/>
          </p:cNvSpPr>
          <p:nvPr>
            <p:ph type="dt" sz="half" idx="10"/>
          </p:nvPr>
        </p:nvSpPr>
        <p:spPr/>
        <p:txBody>
          <a:bodyPr/>
          <a:lstStyle/>
          <a:p>
            <a:fld id="{D82884F1-FFEA-405F-9602-3DCA865EDA4E}" type="datetime1">
              <a:rPr lang="en-US" smtClean="0"/>
              <a:t>8/12/2020</a:t>
            </a:fld>
            <a:endParaRPr lang="en-US" dirty="0"/>
          </a:p>
        </p:txBody>
      </p:sp>
      <p:sp>
        <p:nvSpPr>
          <p:cNvPr id="6" name="Footer Placeholder 5">
            <a:extLst>
              <a:ext uri="{FF2B5EF4-FFF2-40B4-BE49-F238E27FC236}">
                <a16:creationId xmlns:a16="http://schemas.microsoft.com/office/drawing/2014/main" id="{9FC3348B-7A26-4EB0-9A75-64E58BD6D0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E22E2B-29DB-4EF9-A353-130ED0F468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4303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2533-5444-4B5D-AFD4-810A2A0DE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8715E20-1FC7-45C1-A59C-EC11470D9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4F5BCDA-C675-41E9-84E6-2E441D06C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21D635-026E-4663-AC30-4FB097896B8F}"/>
              </a:ext>
            </a:extLst>
          </p:cNvPr>
          <p:cNvSpPr>
            <a:spLocks noGrp="1"/>
          </p:cNvSpPr>
          <p:nvPr>
            <p:ph type="dt" sz="half" idx="10"/>
          </p:nvPr>
        </p:nvSpPr>
        <p:spPr/>
        <p:txBody>
          <a:bodyPr/>
          <a:lstStyle/>
          <a:p>
            <a:fld id="{7E18DB4A-8810-4A10-AD5C-D5E2C667F5B3}" type="datetime1">
              <a:rPr lang="en-US" smtClean="0"/>
              <a:t>8/12/2020</a:t>
            </a:fld>
            <a:endParaRPr lang="en-US" dirty="0"/>
          </a:p>
        </p:txBody>
      </p:sp>
      <p:sp>
        <p:nvSpPr>
          <p:cNvPr id="6" name="Footer Placeholder 5">
            <a:extLst>
              <a:ext uri="{FF2B5EF4-FFF2-40B4-BE49-F238E27FC236}">
                <a16:creationId xmlns:a16="http://schemas.microsoft.com/office/drawing/2014/main" id="{C0CD71CF-1CA8-481E-928F-8A04E3E51D06}"/>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F27EE6E8-F641-4876-B349-97C9EAE6A57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62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9A364-0E73-4C00-9A24-C17595B458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B705AEB-3F5E-4C13-A6D0-996900922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8DC5906-10CE-4E04-9BEB-6ACE46C89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8/12/2020</a:t>
            </a:fld>
            <a:endParaRPr lang="en-US" dirty="0"/>
          </a:p>
        </p:txBody>
      </p:sp>
      <p:sp>
        <p:nvSpPr>
          <p:cNvPr id="5" name="Footer Placeholder 4">
            <a:extLst>
              <a:ext uri="{FF2B5EF4-FFF2-40B4-BE49-F238E27FC236}">
                <a16:creationId xmlns:a16="http://schemas.microsoft.com/office/drawing/2014/main" id="{B3E89F91-DE2E-4BEB-BCE9-7E92F95F9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5FB5810-2EA1-4CCA-A565-ECE1DB398B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45160132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W7LhAI5WsCI"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algarnoinstitute.org.au/images/resources/pdf/cannabis-conundrum/Pathwaysfromepigenomicsandglycobiologytowardsnovelbiomarkers.pdf?5f336886"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hyperlink" Target="https://www.dalgarnoinstitute.org.au/images/resources/pdf/druginfo/sheets/VapingInfoSheet10-07-20.pdf" TargetMode="External"/><Relationship Id="rId5" Type="http://schemas.openxmlformats.org/officeDocument/2006/relationships/hyperlink" Target="https://www.dalgarnoinstitute.org.au/images/resources/pdf/druginfo/sheets/Cannabis%20Conundrum%20Info%20Sheet.pdf" TargetMode="External"/><Relationship Id="rId4" Type="http://schemas.openxmlformats.org/officeDocument/2006/relationships/hyperlink" Target="https://www.dalgarnoinstitute.org.au/images/resources/pdf/dart/2016-17/Social_Determinants_SubstanceUSEFINALDocJan2017.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dalgarnoinstitute.org.au/images/resources/pdf/cannabis-conundrum/All_Young_Cannabis_Users_Face_Psychosis_RiskMedscape2018.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ink.springer.com/content/pdf/10.1007/s40572-020-00275-4.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25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8EAB16A-CD73-4C13-B78F-B8BE7510B9E6}"/>
              </a:ext>
            </a:extLst>
          </p:cNvPr>
          <p:cNvSpPr>
            <a:spLocks noGrp="1"/>
          </p:cNvSpPr>
          <p:nvPr>
            <p:ph idx="1"/>
          </p:nvPr>
        </p:nvSpPr>
        <p:spPr>
          <a:xfrm>
            <a:off x="400050" y="354496"/>
            <a:ext cx="7810889" cy="5970104"/>
          </a:xfrm>
        </p:spPr>
        <p:txBody>
          <a:bodyPr>
            <a:normAutofit/>
          </a:bodyPr>
          <a:lstStyle/>
          <a:p>
            <a:pPr marL="0" indent="0">
              <a:buNone/>
            </a:pPr>
            <a:r>
              <a:rPr lang="en-US" sz="3000" dirty="0"/>
              <a:t>There are many learning and socializing models, but our journey we are going to start you investigating the following model:</a:t>
            </a:r>
            <a:endParaRPr lang="en-US" sz="3000" b="1" dirty="0"/>
          </a:p>
        </p:txBody>
      </p:sp>
      <p:sp>
        <p:nvSpPr>
          <p:cNvPr id="5" name="Content Placeholder 2">
            <a:extLst>
              <a:ext uri="{FF2B5EF4-FFF2-40B4-BE49-F238E27FC236}">
                <a16:creationId xmlns:a16="http://schemas.microsoft.com/office/drawing/2014/main" id="{E444F62F-93FF-4252-A469-BA1594D1999F}"/>
              </a:ext>
            </a:extLst>
          </p:cNvPr>
          <p:cNvSpPr txBox="1">
            <a:spLocks/>
          </p:cNvSpPr>
          <p:nvPr/>
        </p:nvSpPr>
        <p:spPr>
          <a:xfrm>
            <a:off x="400050" y="2057400"/>
            <a:ext cx="6686550" cy="4531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781300" algn="l"/>
              </a:tabLst>
            </a:pPr>
            <a:r>
              <a:rPr lang="en-US" sz="4000" dirty="0">
                <a:latin typeface="Staatliches" pitchFamily="2" charset="0"/>
              </a:rPr>
              <a:t>Affective Learning</a:t>
            </a:r>
          </a:p>
          <a:p>
            <a:pPr>
              <a:tabLst>
                <a:tab pos="2781300" algn="l"/>
              </a:tabLst>
            </a:pPr>
            <a:r>
              <a:rPr lang="en-US" sz="4000" dirty="0">
                <a:latin typeface="Staatliches" pitchFamily="2" charset="0"/>
              </a:rPr>
              <a:t>Operant Learning</a:t>
            </a:r>
          </a:p>
          <a:p>
            <a:pPr>
              <a:tabLst>
                <a:tab pos="2781300" algn="l"/>
              </a:tabLst>
            </a:pPr>
            <a:r>
              <a:rPr lang="en-US" sz="4000" dirty="0">
                <a:latin typeface="Staatliches" pitchFamily="2" charset="0"/>
              </a:rPr>
              <a:t>Observational Learning</a:t>
            </a:r>
          </a:p>
          <a:p>
            <a:pPr>
              <a:tabLst>
                <a:tab pos="2781300" algn="l"/>
              </a:tabLst>
            </a:pPr>
            <a:r>
              <a:rPr lang="en-US" sz="4000" dirty="0">
                <a:latin typeface="Staatliches" pitchFamily="2" charset="0"/>
              </a:rPr>
              <a:t>Cognitive Learning</a:t>
            </a:r>
          </a:p>
          <a:p>
            <a:pPr>
              <a:tabLst>
                <a:tab pos="2781300" algn="l"/>
              </a:tabLst>
            </a:pPr>
            <a:r>
              <a:rPr lang="en-US" sz="4000" dirty="0">
                <a:latin typeface="Staatliches" pitchFamily="2" charset="0"/>
              </a:rPr>
              <a:t>Cultural Learning</a:t>
            </a:r>
          </a:p>
        </p:txBody>
      </p:sp>
    </p:spTree>
    <p:extLst>
      <p:ext uri="{BB962C8B-B14F-4D97-AF65-F5344CB8AC3E}">
        <p14:creationId xmlns:p14="http://schemas.microsoft.com/office/powerpoint/2010/main" val="15483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6B583D-7D98-4A41-B7D9-0EF34A8E6F0F}"/>
              </a:ext>
            </a:extLst>
          </p:cNvPr>
          <p:cNvPicPr>
            <a:picLocks noChangeAspect="1"/>
          </p:cNvPicPr>
          <p:nvPr/>
        </p:nvPicPr>
        <p:blipFill rotWithShape="1">
          <a:blip r:embed="rId2"/>
          <a:srcRect l="6786" t="7175" r="9534" b="16174"/>
          <a:stretch/>
        </p:blipFill>
        <p:spPr>
          <a:xfrm>
            <a:off x="238972" y="134266"/>
            <a:ext cx="7195498" cy="3502876"/>
          </a:xfrm>
          <a:prstGeom prst="rect">
            <a:avLst/>
          </a:prstGeom>
        </p:spPr>
      </p:pic>
      <p:sp>
        <p:nvSpPr>
          <p:cNvPr id="2" name="TextBox 1">
            <a:extLst>
              <a:ext uri="{FF2B5EF4-FFF2-40B4-BE49-F238E27FC236}">
                <a16:creationId xmlns:a16="http://schemas.microsoft.com/office/drawing/2014/main" id="{719C7EA6-3894-4800-8887-751E227131E0}"/>
              </a:ext>
            </a:extLst>
          </p:cNvPr>
          <p:cNvSpPr txBox="1"/>
          <p:nvPr/>
        </p:nvSpPr>
        <p:spPr>
          <a:xfrm>
            <a:off x="1669773" y="3875681"/>
            <a:ext cx="9952384" cy="2123658"/>
          </a:xfrm>
          <a:prstGeom prst="rect">
            <a:avLst/>
          </a:prstGeom>
          <a:noFill/>
        </p:spPr>
        <p:txBody>
          <a:bodyPr wrap="square" rtlCol="0">
            <a:spAutoFit/>
          </a:bodyPr>
          <a:lstStyle/>
          <a:p>
            <a:r>
              <a:rPr lang="en-AU" sz="3200" dirty="0">
                <a:latin typeface="Franklin Gothic Book" panose="020B0503020102020204" pitchFamily="34" charset="0"/>
              </a:rPr>
              <a:t>In the early stages of this socialisation/learning process, how the infant feels has profound consequences. (These also matter later stages of life too)</a:t>
            </a:r>
          </a:p>
          <a:p>
            <a:r>
              <a:rPr lang="en-AU" sz="3600" b="1" dirty="0">
                <a:latin typeface="Franklin Gothic Book" panose="020B0503020102020204" pitchFamily="34" charset="0"/>
              </a:rPr>
              <a:t>Safety – Security – Tenderness – Care – Affection </a:t>
            </a:r>
          </a:p>
        </p:txBody>
      </p:sp>
    </p:spTree>
    <p:extLst>
      <p:ext uri="{BB962C8B-B14F-4D97-AF65-F5344CB8AC3E}">
        <p14:creationId xmlns:p14="http://schemas.microsoft.com/office/powerpoint/2010/main" val="19766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74F44CD-D958-44D1-BC5E-64E03E3A9ADC}"/>
              </a:ext>
            </a:extLst>
          </p:cNvPr>
          <p:cNvPicPr>
            <a:picLocks noChangeAspect="1"/>
          </p:cNvPicPr>
          <p:nvPr/>
        </p:nvPicPr>
        <p:blipFill rotWithShape="1">
          <a:blip r:embed="rId2"/>
          <a:srcRect l="6073" t="5269" r="6785" b="19562"/>
          <a:stretch/>
        </p:blipFill>
        <p:spPr>
          <a:xfrm>
            <a:off x="146205" y="121389"/>
            <a:ext cx="7155743" cy="3307611"/>
          </a:xfrm>
          <a:prstGeom prst="rect">
            <a:avLst/>
          </a:prstGeom>
        </p:spPr>
      </p:pic>
      <p:sp>
        <p:nvSpPr>
          <p:cNvPr id="3" name="TextBox 2">
            <a:extLst>
              <a:ext uri="{FF2B5EF4-FFF2-40B4-BE49-F238E27FC236}">
                <a16:creationId xmlns:a16="http://schemas.microsoft.com/office/drawing/2014/main" id="{B4D64EA5-71A9-496B-AA6A-4846813F8176}"/>
              </a:ext>
            </a:extLst>
          </p:cNvPr>
          <p:cNvSpPr txBox="1"/>
          <p:nvPr/>
        </p:nvSpPr>
        <p:spPr>
          <a:xfrm>
            <a:off x="1536821" y="3429000"/>
            <a:ext cx="10508974" cy="2985433"/>
          </a:xfrm>
          <a:prstGeom prst="rect">
            <a:avLst/>
          </a:prstGeom>
          <a:noFill/>
        </p:spPr>
        <p:txBody>
          <a:bodyPr wrap="square" rtlCol="0">
            <a:spAutoFit/>
          </a:bodyPr>
          <a:lstStyle/>
          <a:p>
            <a:r>
              <a:rPr lang="en-AU" sz="2600" dirty="0">
                <a:latin typeface="Franklin Gothic Book" panose="020B0503020102020204" pitchFamily="34" charset="0"/>
              </a:rPr>
              <a:t>In the early stages of this socialisation/learning process, the child is ‘trying things out’ – What the care giver does in this early stage will determine was behaviours/activities are extinct or developed. This is done by what is allowed or not allowed by the care giver. Boundary Setting, structure and discipline is vital at early stage and continues through later developmental stages too</a:t>
            </a:r>
          </a:p>
          <a:p>
            <a:r>
              <a:rPr lang="en-AU" sz="3200" b="1" dirty="0">
                <a:latin typeface="Franklin Gothic Book" panose="020B0503020102020204" pitchFamily="34" charset="0"/>
              </a:rPr>
              <a:t>Attempting – Inquisitive – Trial &amp; Error – Boundaries </a:t>
            </a:r>
          </a:p>
        </p:txBody>
      </p:sp>
    </p:spTree>
    <p:extLst>
      <p:ext uri="{BB962C8B-B14F-4D97-AF65-F5344CB8AC3E}">
        <p14:creationId xmlns:p14="http://schemas.microsoft.com/office/powerpoint/2010/main" val="238660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233A8C-EAFA-4D24-995A-8FA53079A02C}"/>
              </a:ext>
            </a:extLst>
          </p:cNvPr>
          <p:cNvPicPr>
            <a:picLocks noChangeAspect="1"/>
          </p:cNvPicPr>
          <p:nvPr/>
        </p:nvPicPr>
        <p:blipFill rotWithShape="1">
          <a:blip r:embed="rId2"/>
          <a:srcRect l="6428" t="8021" r="5833" b="18080"/>
          <a:stretch/>
        </p:blipFill>
        <p:spPr>
          <a:xfrm>
            <a:off x="212467" y="137954"/>
            <a:ext cx="7066614" cy="3440133"/>
          </a:xfrm>
          <a:prstGeom prst="rect">
            <a:avLst/>
          </a:prstGeom>
        </p:spPr>
      </p:pic>
      <p:sp>
        <p:nvSpPr>
          <p:cNvPr id="3" name="TextBox 2">
            <a:extLst>
              <a:ext uri="{FF2B5EF4-FFF2-40B4-BE49-F238E27FC236}">
                <a16:creationId xmlns:a16="http://schemas.microsoft.com/office/drawing/2014/main" id="{9A4F0360-386C-43D4-81FD-1714541B4869}"/>
              </a:ext>
            </a:extLst>
          </p:cNvPr>
          <p:cNvSpPr txBox="1"/>
          <p:nvPr/>
        </p:nvSpPr>
        <p:spPr>
          <a:xfrm>
            <a:off x="1563325" y="3694044"/>
            <a:ext cx="10508974" cy="2585323"/>
          </a:xfrm>
          <a:prstGeom prst="rect">
            <a:avLst/>
          </a:prstGeom>
          <a:noFill/>
        </p:spPr>
        <p:txBody>
          <a:bodyPr wrap="square" rtlCol="0">
            <a:spAutoFit/>
          </a:bodyPr>
          <a:lstStyle/>
          <a:p>
            <a:r>
              <a:rPr lang="en-AU" sz="2600" dirty="0">
                <a:latin typeface="Franklin Gothic Book" panose="020B0503020102020204" pitchFamily="34" charset="0"/>
              </a:rPr>
              <a:t>In the early stages of this socialisation/learning process, the child is watching and listening to not only the care giver, but also the environment they are in. – the actions, behaviours, words, tone, and the activities in the environment make a strong impression on the infant (and in future stages of development too) More is ‘caught than taught’ in this space</a:t>
            </a:r>
          </a:p>
          <a:p>
            <a:r>
              <a:rPr lang="en-AU" sz="3200" b="1" dirty="0">
                <a:latin typeface="Franklin Gothic Book" panose="020B0503020102020204" pitchFamily="34" charset="0"/>
              </a:rPr>
              <a:t>Modelling – Demonstration – Mimicking – Correction </a:t>
            </a:r>
          </a:p>
        </p:txBody>
      </p:sp>
    </p:spTree>
    <p:extLst>
      <p:ext uri="{BB962C8B-B14F-4D97-AF65-F5344CB8AC3E}">
        <p14:creationId xmlns:p14="http://schemas.microsoft.com/office/powerpoint/2010/main" val="81002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9105F5-B9FA-4FB5-B2A3-913BA8CAAD87}"/>
              </a:ext>
            </a:extLst>
          </p:cNvPr>
          <p:cNvPicPr>
            <a:picLocks noChangeAspect="1"/>
          </p:cNvPicPr>
          <p:nvPr/>
        </p:nvPicPr>
        <p:blipFill rotWithShape="1">
          <a:blip r:embed="rId2"/>
          <a:srcRect l="53097" t="18255" r="5243" b="42749"/>
          <a:stretch/>
        </p:blipFill>
        <p:spPr>
          <a:xfrm>
            <a:off x="106016" y="43449"/>
            <a:ext cx="6732105" cy="3542915"/>
          </a:xfrm>
          <a:prstGeom prst="rect">
            <a:avLst/>
          </a:prstGeom>
        </p:spPr>
      </p:pic>
      <p:sp>
        <p:nvSpPr>
          <p:cNvPr id="3" name="TextBox 2">
            <a:extLst>
              <a:ext uri="{FF2B5EF4-FFF2-40B4-BE49-F238E27FC236}">
                <a16:creationId xmlns:a16="http://schemas.microsoft.com/office/drawing/2014/main" id="{3074F93E-9667-4A24-87C8-AC5CB65D0E30}"/>
              </a:ext>
            </a:extLst>
          </p:cNvPr>
          <p:cNvSpPr txBox="1"/>
          <p:nvPr/>
        </p:nvSpPr>
        <p:spPr>
          <a:xfrm>
            <a:off x="384746" y="3811651"/>
            <a:ext cx="11701238" cy="2431435"/>
          </a:xfrm>
          <a:prstGeom prst="rect">
            <a:avLst/>
          </a:prstGeom>
          <a:noFill/>
        </p:spPr>
        <p:txBody>
          <a:bodyPr wrap="square" rtlCol="0">
            <a:spAutoFit/>
          </a:bodyPr>
          <a:lstStyle/>
          <a:p>
            <a:r>
              <a:rPr lang="en-AU" sz="2400" dirty="0">
                <a:latin typeface="Franklin Gothic Book" panose="020B0503020102020204" pitchFamily="34" charset="0"/>
              </a:rPr>
              <a:t>In the early stages of this socialisation/learning process, the child is developing their own interpretations of their environment and beginning to investigate, question and evaluate, separately, but not independent of the relational care giver environment. Learning how to think critically, logically rationally is geared not only to information, but also values and belief systems. Also that this process oversees feelings, is not driven by them                  </a:t>
            </a:r>
            <a:r>
              <a:rPr lang="en-AU" sz="3200" b="1" dirty="0">
                <a:latin typeface="Franklin Gothic Book" panose="020B0503020102020204" pitchFamily="34" charset="0"/>
              </a:rPr>
              <a:t>Wisdom – Logic – Evaluation – Analysis – Values – World View</a:t>
            </a:r>
          </a:p>
        </p:txBody>
      </p:sp>
    </p:spTree>
    <p:extLst>
      <p:ext uri="{BB962C8B-B14F-4D97-AF65-F5344CB8AC3E}">
        <p14:creationId xmlns:p14="http://schemas.microsoft.com/office/powerpoint/2010/main" val="92097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7EF94FE-6DBD-41FA-8A2A-F8AC3158BC69}"/>
              </a:ext>
            </a:extLst>
          </p:cNvPr>
          <p:cNvPicPr>
            <a:picLocks noChangeAspect="1"/>
          </p:cNvPicPr>
          <p:nvPr/>
        </p:nvPicPr>
        <p:blipFill rotWithShape="1">
          <a:blip r:embed="rId2"/>
          <a:srcRect l="53334" t="18728" r="5241" b="42797"/>
          <a:stretch/>
        </p:blipFill>
        <p:spPr>
          <a:xfrm>
            <a:off x="119020" y="92765"/>
            <a:ext cx="6639590" cy="3217776"/>
          </a:xfrm>
          <a:prstGeom prst="rect">
            <a:avLst/>
          </a:prstGeom>
        </p:spPr>
      </p:pic>
      <p:sp>
        <p:nvSpPr>
          <p:cNvPr id="3" name="TextBox 2">
            <a:extLst>
              <a:ext uri="{FF2B5EF4-FFF2-40B4-BE49-F238E27FC236}">
                <a16:creationId xmlns:a16="http://schemas.microsoft.com/office/drawing/2014/main" id="{42EBDB02-19C8-424F-ADBC-DD162754107D}"/>
              </a:ext>
            </a:extLst>
          </p:cNvPr>
          <p:cNvSpPr txBox="1"/>
          <p:nvPr/>
        </p:nvSpPr>
        <p:spPr>
          <a:xfrm>
            <a:off x="490762" y="3429000"/>
            <a:ext cx="11701238" cy="2800767"/>
          </a:xfrm>
          <a:prstGeom prst="rect">
            <a:avLst/>
          </a:prstGeom>
          <a:noFill/>
        </p:spPr>
        <p:txBody>
          <a:bodyPr wrap="square" rtlCol="0">
            <a:spAutoFit/>
          </a:bodyPr>
          <a:lstStyle/>
          <a:p>
            <a:r>
              <a:rPr lang="en-AU" sz="2400" dirty="0">
                <a:latin typeface="Franklin Gothic Book" panose="020B0503020102020204" pitchFamily="34" charset="0"/>
              </a:rPr>
              <a:t>This socialisation/learning stage really begins once the child commences relationship with peers, but more so in the non-supervised independent peer interaction environment. The influence – positive or negative –  of the ‘cultural/peer’ environment is impacted by teens priorities, sense of self, strength of values and family environment and how secure that makes them feel. If you, as a teen, have no filters, no resiliency, then the likelihood that ‘whatever my peers do is okay by me’, will be the narrative. What is needed</a:t>
            </a:r>
          </a:p>
          <a:p>
            <a:r>
              <a:rPr lang="en-AU" sz="3200" b="1" dirty="0">
                <a:latin typeface="Franklin Gothic Book" panose="020B0503020102020204" pitchFamily="34" charset="0"/>
              </a:rPr>
              <a:t>Clear Vision/Direction – Values – Security – Trusted Wiser Mentors </a:t>
            </a:r>
          </a:p>
        </p:txBody>
      </p:sp>
    </p:spTree>
    <p:extLst>
      <p:ext uri="{BB962C8B-B14F-4D97-AF65-F5344CB8AC3E}">
        <p14:creationId xmlns:p14="http://schemas.microsoft.com/office/powerpoint/2010/main" val="2412437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632976-D7BE-468C-86C1-B42E6C2ABE68}"/>
              </a:ext>
            </a:extLst>
          </p:cNvPr>
          <p:cNvSpPr/>
          <p:nvPr/>
        </p:nvSpPr>
        <p:spPr>
          <a:xfrm>
            <a:off x="581191" y="4362896"/>
            <a:ext cx="3219126" cy="17485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Content Placeholder 4">
            <a:extLst>
              <a:ext uri="{FF2B5EF4-FFF2-40B4-BE49-F238E27FC236}">
                <a16:creationId xmlns:a16="http://schemas.microsoft.com/office/drawing/2014/main" id="{D9242A3B-0826-4625-881E-F2CF23B7E30E}"/>
              </a:ext>
            </a:extLst>
          </p:cNvPr>
          <p:cNvSpPr>
            <a:spLocks noGrp="1"/>
          </p:cNvSpPr>
          <p:nvPr>
            <p:ph idx="1"/>
          </p:nvPr>
        </p:nvSpPr>
        <p:spPr>
          <a:xfrm>
            <a:off x="4441403" y="0"/>
            <a:ext cx="7169406" cy="6255026"/>
          </a:xfrm>
        </p:spPr>
        <p:txBody>
          <a:bodyPr>
            <a:noAutofit/>
          </a:bodyPr>
          <a:lstStyle/>
          <a:p>
            <a:pPr marL="0" indent="0">
              <a:lnSpc>
                <a:spcPct val="100000"/>
              </a:lnSpc>
              <a:spcBef>
                <a:spcPts val="600"/>
              </a:spcBef>
              <a:buNone/>
            </a:pPr>
            <a:r>
              <a:rPr lang="en-AU" sz="3500" dirty="0"/>
              <a:t>Understanding a little more about how we learn and grow in our understanding of the world, what specific learning process did you feel helped you make smarter and healthier decisions and why was that? </a:t>
            </a:r>
          </a:p>
          <a:p>
            <a:pPr marL="0" indent="0">
              <a:lnSpc>
                <a:spcPct val="100000"/>
              </a:lnSpc>
              <a:spcBef>
                <a:spcPts val="600"/>
              </a:spcBef>
              <a:buNone/>
            </a:pPr>
            <a:r>
              <a:rPr lang="en-AU" sz="3500" dirty="0"/>
              <a:t>And what process was unhelpful and why?</a:t>
            </a:r>
          </a:p>
          <a:p>
            <a:pPr marL="0" indent="0" algn="ctr">
              <a:lnSpc>
                <a:spcPct val="100000"/>
              </a:lnSpc>
              <a:spcBef>
                <a:spcPts val="600"/>
              </a:spcBef>
              <a:buNone/>
            </a:pPr>
            <a:br>
              <a:rPr lang="en-AU" sz="3500" b="1" dirty="0"/>
            </a:br>
            <a:r>
              <a:rPr lang="en-AU" sz="4500" b="1" dirty="0"/>
              <a:t>Discuss</a:t>
            </a:r>
          </a:p>
        </p:txBody>
      </p:sp>
    </p:spTree>
    <p:extLst>
      <p:ext uri="{BB962C8B-B14F-4D97-AF65-F5344CB8AC3E}">
        <p14:creationId xmlns:p14="http://schemas.microsoft.com/office/powerpoint/2010/main" val="8698656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5BCB-CCA8-4430-B61D-DBCC028798E3}"/>
              </a:ext>
            </a:extLst>
          </p:cNvPr>
          <p:cNvSpPr>
            <a:spLocks noGrp="1"/>
          </p:cNvSpPr>
          <p:nvPr>
            <p:ph type="title"/>
          </p:nvPr>
        </p:nvSpPr>
        <p:spPr>
          <a:xfrm>
            <a:off x="581191" y="723898"/>
            <a:ext cx="3219127" cy="5177303"/>
          </a:xfrm>
        </p:spPr>
        <p:txBody>
          <a:bodyPr anchor="ctr">
            <a:normAutofit/>
          </a:bodyPr>
          <a:lstStyle/>
          <a:p>
            <a:pPr algn="ctr"/>
            <a:br>
              <a:rPr lang="en-AU" sz="4400" dirty="0">
                <a:solidFill>
                  <a:schemeClr val="bg1">
                    <a:lumMod val="85000"/>
                    <a:lumOff val="15000"/>
                  </a:schemeClr>
                </a:solidFill>
                <a:latin typeface="Staatliches" pitchFamily="2" charset="0"/>
              </a:rPr>
            </a:br>
            <a:br>
              <a:rPr lang="en-AU" dirty="0">
                <a:solidFill>
                  <a:schemeClr val="bg1">
                    <a:lumMod val="85000"/>
                    <a:lumOff val="15000"/>
                  </a:schemeClr>
                </a:solidFill>
                <a:latin typeface="Staatliches" pitchFamily="2" charset="0"/>
              </a:rPr>
            </a:br>
            <a:br>
              <a:rPr lang="en-US" dirty="0">
                <a:solidFill>
                  <a:schemeClr val="bg1">
                    <a:lumMod val="85000"/>
                    <a:lumOff val="15000"/>
                  </a:schemeClr>
                </a:solidFill>
                <a:latin typeface="Staatliches" pitchFamily="2" charset="0"/>
              </a:rPr>
            </a:br>
            <a:endParaRPr lang="en-AU" dirty="0">
              <a:solidFill>
                <a:schemeClr val="bg1">
                  <a:lumMod val="85000"/>
                  <a:lumOff val="15000"/>
                </a:schemeClr>
              </a:solidFill>
              <a:latin typeface="Staatliches" pitchFamily="2" charset="0"/>
            </a:endParaRPr>
          </a:p>
        </p:txBody>
      </p:sp>
      <p:sp>
        <p:nvSpPr>
          <p:cNvPr id="20" name="Rectangle 19">
            <a:extLst>
              <a:ext uri="{FF2B5EF4-FFF2-40B4-BE49-F238E27FC236}">
                <a16:creationId xmlns:a16="http://schemas.microsoft.com/office/drawing/2014/main" id="{2CCC1F2A-62F6-4BE1-8E40-662130C59DBA}"/>
              </a:ext>
            </a:extLst>
          </p:cNvPr>
          <p:cNvSpPr/>
          <p:nvPr/>
        </p:nvSpPr>
        <p:spPr>
          <a:xfrm>
            <a:off x="843605" y="1468805"/>
            <a:ext cx="2143542" cy="110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8" name="Picture 7">
            <a:extLst>
              <a:ext uri="{FF2B5EF4-FFF2-40B4-BE49-F238E27FC236}">
                <a16:creationId xmlns:a16="http://schemas.microsoft.com/office/drawing/2014/main" id="{92B80F9E-0E93-45C6-80B2-1C69530F1B1A}"/>
              </a:ext>
            </a:extLst>
          </p:cNvPr>
          <p:cNvPicPr>
            <a:picLocks noChangeAspect="1"/>
          </p:cNvPicPr>
          <p:nvPr/>
        </p:nvPicPr>
        <p:blipFill>
          <a:blip r:embed="rId3"/>
          <a:srcRect/>
          <a:stretch/>
        </p:blipFill>
        <p:spPr>
          <a:xfrm>
            <a:off x="5244985" y="320147"/>
            <a:ext cx="5813956" cy="5813956"/>
          </a:xfrm>
          <a:prstGeom prst="rect">
            <a:avLst/>
          </a:prstGeom>
        </p:spPr>
      </p:pic>
    </p:spTree>
    <p:extLst>
      <p:ext uri="{BB962C8B-B14F-4D97-AF65-F5344CB8AC3E}">
        <p14:creationId xmlns:p14="http://schemas.microsoft.com/office/powerpoint/2010/main" val="404692047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242A3B-0826-4625-881E-F2CF23B7E30E}"/>
              </a:ext>
            </a:extLst>
          </p:cNvPr>
          <p:cNvSpPr>
            <a:spLocks noGrp="1"/>
          </p:cNvSpPr>
          <p:nvPr>
            <p:ph idx="1"/>
          </p:nvPr>
        </p:nvSpPr>
        <p:spPr>
          <a:xfrm>
            <a:off x="4316170" y="0"/>
            <a:ext cx="7584282" cy="6274351"/>
          </a:xfrm>
        </p:spPr>
        <p:txBody>
          <a:bodyPr>
            <a:noAutofit/>
          </a:bodyPr>
          <a:lstStyle/>
          <a:p>
            <a:pPr marL="0" indent="0">
              <a:lnSpc>
                <a:spcPct val="100000"/>
              </a:lnSpc>
              <a:spcBef>
                <a:spcPts val="1800"/>
              </a:spcBef>
              <a:buNone/>
            </a:pPr>
            <a:r>
              <a:rPr lang="en-AU" sz="2100" b="1" dirty="0"/>
              <a:t>Strengthening my BUNGEE Rope, by adding to </a:t>
            </a:r>
            <a:r>
              <a:rPr lang="en-AU" sz="2100" b="1" dirty="0">
                <a:solidFill>
                  <a:srgbClr val="00B0F0"/>
                </a:solidFill>
              </a:rPr>
              <a:t>Scripting Tool-kit</a:t>
            </a:r>
          </a:p>
          <a:p>
            <a:pPr marL="342900" indent="-342900">
              <a:lnSpc>
                <a:spcPct val="100000"/>
              </a:lnSpc>
              <a:spcBef>
                <a:spcPts val="1800"/>
              </a:spcBef>
              <a:buAutoNum type="arabicParenR"/>
            </a:pPr>
            <a:r>
              <a:rPr lang="en-AU" sz="2500" dirty="0"/>
              <a:t> </a:t>
            </a:r>
            <a:r>
              <a:rPr lang="en-US" sz="2500" dirty="0"/>
              <a:t>Evidence now proves, </a:t>
            </a:r>
            <a:r>
              <a:rPr lang="en-US" sz="2500" b="1" i="1" dirty="0"/>
              <a:t>all young cannabis </a:t>
            </a:r>
            <a:r>
              <a:rPr lang="en-US" sz="2500" dirty="0"/>
              <a:t>users face psychosis risk. </a:t>
            </a:r>
            <a:endParaRPr lang="en-AU" sz="2500" dirty="0"/>
          </a:p>
          <a:p>
            <a:pPr marL="342900" indent="-342900">
              <a:lnSpc>
                <a:spcPct val="100000"/>
              </a:lnSpc>
              <a:spcBef>
                <a:spcPts val="1800"/>
              </a:spcBef>
              <a:buAutoNum type="arabicParenR"/>
            </a:pPr>
            <a:r>
              <a:rPr lang="en-AU" sz="2500" dirty="0"/>
              <a:t>Who and How we are is made up of a lot of factors, including our environments, decisions, values and behaviours.</a:t>
            </a:r>
          </a:p>
          <a:p>
            <a:pPr marL="342900" indent="-342900">
              <a:lnSpc>
                <a:spcPct val="100000"/>
              </a:lnSpc>
              <a:spcBef>
                <a:spcPts val="1800"/>
              </a:spcBef>
              <a:buAutoNum type="arabicParenR"/>
            </a:pPr>
            <a:r>
              <a:rPr lang="en-AU" sz="2500" dirty="0"/>
              <a:t>Drug use messes with your genes. Your choices really matter, particularly around substance use as it will not only impact brain development but can also influence genetic expression for the worse.</a:t>
            </a:r>
          </a:p>
          <a:p>
            <a:pPr marL="342900" indent="-342900">
              <a:lnSpc>
                <a:spcPct val="100000"/>
              </a:lnSpc>
              <a:spcBef>
                <a:spcPts val="1800"/>
              </a:spcBef>
              <a:buAutoNum type="arabicParenR"/>
            </a:pPr>
            <a:r>
              <a:rPr lang="en-AU" sz="2500" dirty="0"/>
              <a:t>Environments matter – Not just where, but who with and the activities and practices you’re part of.  (some you have no control over,  but others you do) – Exercise your power to choose well!</a:t>
            </a:r>
          </a:p>
        </p:txBody>
      </p:sp>
    </p:spTree>
    <p:extLst>
      <p:ext uri="{BB962C8B-B14F-4D97-AF65-F5344CB8AC3E}">
        <p14:creationId xmlns:p14="http://schemas.microsoft.com/office/powerpoint/2010/main" val="76167869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2D2AEB80-682C-480D-9965-F941CE25DD2E}"/>
              </a:ext>
            </a:extLst>
          </p:cNvPr>
          <p:cNvPicPr>
            <a:picLocks noChangeAspect="1"/>
          </p:cNvPicPr>
          <p:nvPr/>
        </p:nvPicPr>
        <p:blipFill rotWithShape="1">
          <a:blip r:embed="rId4"/>
          <a:srcRect l="51033" t="37804" r="10924" b="25109"/>
          <a:stretch/>
        </p:blipFill>
        <p:spPr>
          <a:xfrm>
            <a:off x="4095291" y="1020418"/>
            <a:ext cx="7814015" cy="4282784"/>
          </a:xfrm>
          <a:prstGeom prst="rect">
            <a:avLst/>
          </a:prstGeom>
        </p:spPr>
      </p:pic>
    </p:spTree>
    <p:extLst>
      <p:ext uri="{BB962C8B-B14F-4D97-AF65-F5344CB8AC3E}">
        <p14:creationId xmlns:p14="http://schemas.microsoft.com/office/powerpoint/2010/main" val="59937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150330" y="-379180"/>
            <a:ext cx="11401424" cy="1325563"/>
          </a:xfrm>
        </p:spPr>
        <p:txBody>
          <a:bodyPr>
            <a:noAutofit/>
          </a:bodyPr>
          <a:lstStyle/>
          <a:p>
            <a:br>
              <a:rPr lang="en-US" dirty="0"/>
            </a:br>
            <a:r>
              <a:rPr lang="en-US" dirty="0" err="1">
                <a:solidFill>
                  <a:schemeClr val="tx1"/>
                </a:solidFill>
              </a:rPr>
              <a:t>dd</a:t>
            </a:r>
            <a:r>
              <a:rPr lang="en-US" dirty="0" err="1"/>
              <a:t>to</a:t>
            </a:r>
            <a:r>
              <a:rPr lang="en-US" dirty="0"/>
              <a:t> start with –</a:t>
            </a:r>
            <a:r>
              <a:rPr lang="en-US" dirty="0">
                <a:solidFill>
                  <a:srgbClr val="F68D33"/>
                </a:solidFill>
              </a:rPr>
              <a:t>Quick </a:t>
            </a:r>
            <a:r>
              <a:rPr lang="en-US" dirty="0" err="1">
                <a:solidFill>
                  <a:srgbClr val="F68D33"/>
                </a:solidFill>
              </a:rPr>
              <a:t>recap</a:t>
            </a:r>
            <a:r>
              <a:rPr lang="en-US" dirty="0" err="1">
                <a:solidFill>
                  <a:schemeClr val="tx1"/>
                </a:solidFill>
              </a:rPr>
              <a:t>D</a:t>
            </a:r>
            <a:endParaRPr lang="en-US" dirty="0">
              <a:solidFill>
                <a:schemeClr val="tx1"/>
              </a:solidFill>
            </a:endParaRPr>
          </a:p>
        </p:txBody>
      </p:sp>
      <p:pic>
        <p:nvPicPr>
          <p:cNvPr id="7" name="Content Placeholder 6" descr="A close up of a logo&#10;&#10;Description automatically generated">
            <a:extLst>
              <a:ext uri="{FF2B5EF4-FFF2-40B4-BE49-F238E27FC236}">
                <a16:creationId xmlns:a16="http://schemas.microsoft.com/office/drawing/2014/main" id="{57CCC0A1-2787-4E9D-8223-B1449C49DFFC}"/>
              </a:ext>
            </a:extLst>
          </p:cNvPr>
          <p:cNvPicPr>
            <a:picLocks noGrp="1" noChangeAspect="1"/>
          </p:cNvPicPr>
          <p:nvPr>
            <p:ph idx="1"/>
          </p:nvPr>
        </p:nvPicPr>
        <p:blipFill>
          <a:blip r:embed="rId2"/>
          <a:stretch>
            <a:fillRect/>
          </a:stretch>
        </p:blipFill>
        <p:spPr>
          <a:xfrm>
            <a:off x="381000" y="2343382"/>
            <a:ext cx="11401425" cy="3568235"/>
          </a:xfrm>
        </p:spPr>
      </p:pic>
    </p:spTree>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242A3B-0826-4625-881E-F2CF23B7E30E}"/>
              </a:ext>
            </a:extLst>
          </p:cNvPr>
          <p:cNvSpPr>
            <a:spLocks noGrp="1"/>
          </p:cNvSpPr>
          <p:nvPr>
            <p:ph idx="1"/>
          </p:nvPr>
        </p:nvSpPr>
        <p:spPr>
          <a:xfrm>
            <a:off x="4479235" y="0"/>
            <a:ext cx="7712765" cy="6274351"/>
          </a:xfrm>
        </p:spPr>
        <p:txBody>
          <a:bodyPr>
            <a:noAutofit/>
          </a:bodyPr>
          <a:lstStyle/>
          <a:p>
            <a:pPr marL="0" indent="0" algn="ctr">
              <a:lnSpc>
                <a:spcPct val="100000"/>
              </a:lnSpc>
              <a:spcBef>
                <a:spcPts val="1800"/>
              </a:spcBef>
              <a:buNone/>
            </a:pPr>
            <a:r>
              <a:rPr lang="en-AU" dirty="0">
                <a:solidFill>
                  <a:srgbClr val="F68D33"/>
                </a:solidFill>
                <a:latin typeface="eXO2 Stencil" panose="02000000000000000000" pitchFamily="2" charset="0"/>
              </a:rPr>
              <a:t>Strengthening my BUNGEE Rope – Filling Your Wheelbarrow with good stuff!</a:t>
            </a:r>
          </a:p>
          <a:p>
            <a:pPr marL="0" indent="0">
              <a:lnSpc>
                <a:spcPct val="100000"/>
              </a:lnSpc>
              <a:spcBef>
                <a:spcPts val="1800"/>
              </a:spcBef>
              <a:buNone/>
            </a:pPr>
            <a:r>
              <a:rPr lang="en-AU" sz="2000" dirty="0">
                <a:latin typeface="Staatliches" pitchFamily="2" charset="0"/>
              </a:rPr>
              <a:t>Click on links below</a:t>
            </a:r>
          </a:p>
          <a:p>
            <a:pPr marL="0" indent="0">
              <a:lnSpc>
                <a:spcPct val="100000"/>
              </a:lnSpc>
              <a:spcBef>
                <a:spcPts val="1800"/>
              </a:spcBef>
              <a:buNone/>
            </a:pPr>
            <a:r>
              <a:rPr lang="en-AU" sz="3200" u="sng" dirty="0">
                <a:effectLst/>
                <a:latin typeface="Staatliche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Pathways from epigenomics </a:t>
            </a:r>
            <a:endParaRPr lang="en-AU" sz="3200" dirty="0">
              <a:latin typeface="Staatliches" pitchFamily="2" charset="0"/>
              <a:hlinkClick r:id="">
                <a:extLst>
                  <a:ext uri="{A12FA001-AC4F-418D-AE19-62706E023703}">
                    <ahyp:hlinkClr xmlns:ahyp="http://schemas.microsoft.com/office/drawing/2018/hyperlinkcolor" val="tx"/>
                  </a:ext>
                </a:extLst>
              </a:hlinkClick>
            </a:endParaRPr>
          </a:p>
          <a:p>
            <a:pPr marL="0" indent="0">
              <a:lnSpc>
                <a:spcPct val="100000"/>
              </a:lnSpc>
              <a:spcBef>
                <a:spcPts val="1800"/>
              </a:spcBef>
              <a:buNone/>
            </a:pPr>
            <a:r>
              <a:rPr lang="en-AU" sz="3200" dirty="0">
                <a:latin typeface="Staatliches" pitchFamily="2" charset="0"/>
                <a:hlinkClick r:id="">
                  <a:extLst>
                    <a:ext uri="{A12FA001-AC4F-418D-AE19-62706E023703}">
                      <ahyp:hlinkClr xmlns:ahyp="http://schemas.microsoft.com/office/drawing/2018/hyperlinkcolor" val="tx"/>
                    </a:ext>
                  </a:extLst>
                </a:hlinkClick>
              </a:rPr>
              <a:t>Drug Policy Building or demolishing community resiliency </a:t>
            </a:r>
            <a:endParaRPr lang="en-AU" sz="3200" dirty="0">
              <a:latin typeface="Staatliches" pitchFamily="2" charset="0"/>
              <a:hlinkClick r:id="" action="ppaction://noaction">
                <a:extLst>
                  <a:ext uri="{A12FA001-AC4F-418D-AE19-62706E023703}">
                    <ahyp:hlinkClr xmlns:ahyp="http://schemas.microsoft.com/office/drawing/2018/hyperlinkcolor" val="tx"/>
                  </a:ext>
                </a:extLst>
              </a:hlinkClick>
            </a:endParaRPr>
          </a:p>
          <a:p>
            <a:pPr marL="0" indent="0">
              <a:lnSpc>
                <a:spcPct val="100000"/>
              </a:lnSpc>
              <a:spcBef>
                <a:spcPts val="1800"/>
              </a:spcBef>
              <a:buNone/>
            </a:pPr>
            <a:r>
              <a:rPr lang="en-AU" sz="3200" dirty="0">
                <a:latin typeface="Staatliches" pitchFamily="2" charset="0"/>
                <a:hlinkClick r:id="" action="ppaction://noaction">
                  <a:extLst>
                    <a:ext uri="{A12FA001-AC4F-418D-AE19-62706E023703}">
                      <ahyp:hlinkClr xmlns:ahyp="http://schemas.microsoft.com/office/drawing/2018/hyperlinkcolor" val="tx"/>
                    </a:ext>
                  </a:extLst>
                </a:hlinkClick>
              </a:rPr>
              <a:t>Social </a:t>
            </a:r>
            <a:r>
              <a:rPr lang="en-AU" sz="3200" dirty="0" err="1">
                <a:latin typeface="Staatliches" pitchFamily="2" charset="0"/>
                <a:hlinkClick r:id="rId4">
                  <a:extLst>
                    <a:ext uri="{A12FA001-AC4F-418D-AE19-62706E023703}">
                      <ahyp:hlinkClr xmlns:ahyp="http://schemas.microsoft.com/office/drawing/2018/hyperlinkcolor" val="tx"/>
                    </a:ext>
                  </a:extLst>
                </a:hlinkClick>
              </a:rPr>
              <a:t>Determineants</a:t>
            </a:r>
            <a:r>
              <a:rPr lang="en-AU" sz="3200" dirty="0">
                <a:latin typeface="Staatliches" pitchFamily="2" charset="0"/>
                <a:hlinkClick r:id="rId4">
                  <a:extLst>
                    <a:ext uri="{A12FA001-AC4F-418D-AE19-62706E023703}">
                      <ahyp:hlinkClr xmlns:ahyp="http://schemas.microsoft.com/office/drawing/2018/hyperlinkcolor" val="tx"/>
                    </a:ext>
                  </a:extLst>
                </a:hlinkClick>
              </a:rPr>
              <a:t> &amp; Substance Use </a:t>
            </a:r>
            <a:endParaRPr lang="en-AU" sz="3200" dirty="0">
              <a:latin typeface="Staatliches" pitchFamily="2" charset="0"/>
            </a:endParaRPr>
          </a:p>
          <a:p>
            <a:pPr marL="0" indent="0">
              <a:lnSpc>
                <a:spcPct val="100000"/>
              </a:lnSpc>
              <a:spcBef>
                <a:spcPts val="1800"/>
              </a:spcBef>
              <a:buNone/>
            </a:pPr>
            <a:r>
              <a:rPr lang="en-AU" sz="3200" dirty="0">
                <a:latin typeface="Staatliches" pitchFamily="2" charset="0"/>
                <a:hlinkClick r:id="rId5">
                  <a:extLst>
                    <a:ext uri="{A12FA001-AC4F-418D-AE19-62706E023703}">
                      <ahyp:hlinkClr xmlns:ahyp="http://schemas.microsoft.com/office/drawing/2018/hyperlinkcolor" val="tx"/>
                    </a:ext>
                  </a:extLst>
                </a:hlinkClick>
              </a:rPr>
              <a:t>Cannabis  Conundrum Information Sheet</a:t>
            </a:r>
            <a:endParaRPr lang="en-AU" sz="3200" dirty="0">
              <a:latin typeface="Staatliches" pitchFamily="2" charset="0"/>
            </a:endParaRPr>
          </a:p>
          <a:p>
            <a:pPr marL="0" indent="0">
              <a:lnSpc>
                <a:spcPct val="100000"/>
              </a:lnSpc>
              <a:spcBef>
                <a:spcPts val="1800"/>
              </a:spcBef>
              <a:buNone/>
            </a:pPr>
            <a:r>
              <a:rPr lang="en-AU" sz="3200" dirty="0">
                <a:latin typeface="Staatliches" pitchFamily="2" charset="0"/>
                <a:hlinkClick r:id="rId6">
                  <a:extLst>
                    <a:ext uri="{A12FA001-AC4F-418D-AE19-62706E023703}">
                      <ahyp:hlinkClr xmlns:ahyp="http://schemas.microsoft.com/office/drawing/2018/hyperlinkcolor" val="tx"/>
                    </a:ext>
                  </a:extLst>
                </a:hlinkClick>
              </a:rPr>
              <a:t>Vaping crisis Information Sheet</a:t>
            </a:r>
            <a:endParaRPr lang="en-AU" sz="3200" dirty="0">
              <a:latin typeface="Staatliches" pitchFamily="2" charset="0"/>
            </a:endParaRPr>
          </a:p>
        </p:txBody>
      </p:sp>
      <p:sp>
        <p:nvSpPr>
          <p:cNvPr id="2" name="TextBox 1">
            <a:extLst>
              <a:ext uri="{FF2B5EF4-FFF2-40B4-BE49-F238E27FC236}">
                <a16:creationId xmlns:a16="http://schemas.microsoft.com/office/drawing/2014/main" id="{A60265B7-468D-4E11-9B4C-41DE0ECD705A}"/>
              </a:ext>
            </a:extLst>
          </p:cNvPr>
          <p:cNvSpPr txBox="1"/>
          <p:nvPr/>
        </p:nvSpPr>
        <p:spPr>
          <a:xfrm rot="21388936">
            <a:off x="-156286" y="3733371"/>
            <a:ext cx="364469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eXO2 Stencil" panose="02000000000000000000" pitchFamily="2" charset="0"/>
                <a:ea typeface="+mn-ea"/>
                <a:cs typeface="+mn-cs"/>
              </a:rPr>
              <a:t>MORE RESOURCES FOR BUILDING RESILIENCY WITHOUT DRUG USE</a:t>
            </a:r>
          </a:p>
        </p:txBody>
      </p:sp>
      <p:sp>
        <p:nvSpPr>
          <p:cNvPr id="3" name="TextBox 2">
            <a:extLst>
              <a:ext uri="{FF2B5EF4-FFF2-40B4-BE49-F238E27FC236}">
                <a16:creationId xmlns:a16="http://schemas.microsoft.com/office/drawing/2014/main" id="{6E6530D2-F0FE-4832-88E9-7DEB8E2DE011}"/>
              </a:ext>
            </a:extLst>
          </p:cNvPr>
          <p:cNvSpPr txBox="1"/>
          <p:nvPr/>
        </p:nvSpPr>
        <p:spPr>
          <a:xfrm>
            <a:off x="6917635" y="6396335"/>
            <a:ext cx="5274365"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68D33"/>
                </a:solidFill>
                <a:effectLst/>
                <a:uLnTx/>
                <a:uFillTx/>
                <a:latin typeface="eXO2 Stencil" panose="02000000000000000000" pitchFamily="2" charset="0"/>
                <a:ea typeface="+mn-ea"/>
                <a:cs typeface="+mn-cs"/>
              </a:rPr>
              <a:t>www.dalgarnoinstitute.org.au</a:t>
            </a:r>
          </a:p>
        </p:txBody>
      </p:sp>
    </p:spTree>
    <p:extLst>
      <p:ext uri="{BB962C8B-B14F-4D97-AF65-F5344CB8AC3E}">
        <p14:creationId xmlns:p14="http://schemas.microsoft.com/office/powerpoint/2010/main" val="5970606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4747-7660-4062-96C3-A5D261684F0E}"/>
              </a:ext>
            </a:extLst>
          </p:cNvPr>
          <p:cNvSpPr>
            <a:spLocks noGrp="1"/>
          </p:cNvSpPr>
          <p:nvPr>
            <p:ph type="title"/>
          </p:nvPr>
        </p:nvSpPr>
        <p:spPr>
          <a:xfrm>
            <a:off x="-95083" y="432148"/>
            <a:ext cx="8600908" cy="938754"/>
          </a:xfrm>
        </p:spPr>
        <p:txBody>
          <a:bodyPr>
            <a:normAutofit/>
          </a:bodyPr>
          <a:lstStyle/>
          <a:p>
            <a:r>
              <a:rPr lang="en-US" dirty="0" err="1">
                <a:solidFill>
                  <a:schemeClr val="tx1"/>
                </a:solidFill>
              </a:rPr>
              <a:t>dd</a:t>
            </a:r>
            <a:r>
              <a:rPr lang="en-US" dirty="0" err="1"/>
              <a:t>What</a:t>
            </a:r>
            <a:r>
              <a:rPr lang="en-US" dirty="0"/>
              <a:t> is a Wheelbarrow, </a:t>
            </a:r>
            <a:r>
              <a:rPr lang="en-US" dirty="0" err="1"/>
              <a:t>again?</a:t>
            </a:r>
            <a:r>
              <a:rPr lang="en-US" dirty="0" err="1">
                <a:solidFill>
                  <a:schemeClr val="tx1"/>
                </a:solidFill>
              </a:rPr>
              <a:t>d</a:t>
            </a:r>
            <a:r>
              <a:rPr lang="en-US" dirty="0">
                <a:solidFill>
                  <a:schemeClr val="tx1"/>
                </a:solidFill>
              </a:rPr>
              <a:t> </a:t>
            </a:r>
            <a:endParaRPr lang="en-AU" dirty="0">
              <a:solidFill>
                <a:schemeClr val="tx1"/>
              </a:solidFill>
            </a:endParaRPr>
          </a:p>
        </p:txBody>
      </p:sp>
      <p:sp>
        <p:nvSpPr>
          <p:cNvPr id="3" name="Content Placeholder 2">
            <a:extLst>
              <a:ext uri="{FF2B5EF4-FFF2-40B4-BE49-F238E27FC236}">
                <a16:creationId xmlns:a16="http://schemas.microsoft.com/office/drawing/2014/main" id="{D5111340-C235-4172-9330-B563DC56A48F}"/>
              </a:ext>
            </a:extLst>
          </p:cNvPr>
          <p:cNvSpPr>
            <a:spLocks noGrp="1"/>
          </p:cNvSpPr>
          <p:nvPr>
            <p:ph idx="1"/>
          </p:nvPr>
        </p:nvSpPr>
        <p:spPr>
          <a:xfrm>
            <a:off x="425233" y="1599662"/>
            <a:ext cx="6232742" cy="4534976"/>
          </a:xfrm>
        </p:spPr>
        <p:txBody>
          <a:bodyPr>
            <a:normAutofit/>
          </a:bodyPr>
          <a:lstStyle/>
          <a:p>
            <a:pPr marL="0" indent="0" algn="ctr">
              <a:buNone/>
            </a:pPr>
            <a:r>
              <a:rPr lang="en-US" sz="4800" i="1" dirty="0">
                <a:latin typeface="Franklin Gothic Book" panose="020B0503020102020204" pitchFamily="34" charset="0"/>
              </a:rPr>
              <a:t>It is an empty powerless vessel, that is filled by something or someone else and pushed by something and someone else.</a:t>
            </a:r>
            <a:br>
              <a:rPr lang="en-US" sz="3500" i="1" dirty="0"/>
            </a:br>
            <a:endParaRPr lang="en-US" sz="3500" b="1" dirty="0"/>
          </a:p>
        </p:txBody>
      </p:sp>
    </p:spTree>
    <p:extLst>
      <p:ext uri="{BB962C8B-B14F-4D97-AF65-F5344CB8AC3E}">
        <p14:creationId xmlns:p14="http://schemas.microsoft.com/office/powerpoint/2010/main" val="63631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B699C-CAA6-4211-AD15-FC5DDAED3F24}"/>
              </a:ext>
            </a:extLst>
          </p:cNvPr>
          <p:cNvSpPr>
            <a:spLocks noGrp="1"/>
          </p:cNvSpPr>
          <p:nvPr>
            <p:ph idx="1"/>
          </p:nvPr>
        </p:nvSpPr>
        <p:spPr>
          <a:xfrm>
            <a:off x="265043" y="1399971"/>
            <a:ext cx="7076661" cy="4921316"/>
          </a:xfrm>
        </p:spPr>
        <p:txBody>
          <a:bodyPr>
            <a:normAutofit fontScale="92500"/>
          </a:bodyPr>
          <a:lstStyle/>
          <a:p>
            <a:pPr marL="0" indent="0">
              <a:spcBef>
                <a:spcPts val="2400"/>
              </a:spcBef>
              <a:buNone/>
            </a:pPr>
            <a:endParaRPr lang="en-US" sz="3500" dirty="0"/>
          </a:p>
          <a:p>
            <a:pPr marL="0" indent="0">
              <a:spcBef>
                <a:spcPts val="2400"/>
              </a:spcBef>
              <a:buNone/>
            </a:pPr>
            <a:r>
              <a:rPr lang="en-US" sz="3500" b="1" i="1" dirty="0"/>
              <a:t>Remember your DNA doesn’t change, but many factors influence the way the genetic information plays out. </a:t>
            </a:r>
          </a:p>
          <a:p>
            <a:pPr marL="0" indent="0">
              <a:spcBef>
                <a:spcPts val="2400"/>
              </a:spcBef>
              <a:buNone/>
            </a:pPr>
            <a:r>
              <a:rPr lang="en-US" sz="3500" b="1" i="1" dirty="0"/>
              <a:t>Even ‘encode’ over time. It can be slow and subtle, but that’s how much influence all the </a:t>
            </a:r>
            <a:r>
              <a:rPr lang="en-US" sz="3500" b="1" dirty="0">
                <a:latin typeface="Staatliches" pitchFamily="2" charset="0"/>
              </a:rPr>
              <a:t>RECIPE</a:t>
            </a:r>
            <a:r>
              <a:rPr lang="en-US" sz="3500" b="1" i="1" dirty="0"/>
              <a:t> factors can have on outcomes – we have some influence over changing them. </a:t>
            </a:r>
            <a:endParaRPr lang="en-AU" sz="3500" b="1" i="1" dirty="0"/>
          </a:p>
        </p:txBody>
      </p:sp>
      <p:sp>
        <p:nvSpPr>
          <p:cNvPr id="5" name="Title 1">
            <a:extLst>
              <a:ext uri="{FF2B5EF4-FFF2-40B4-BE49-F238E27FC236}">
                <a16:creationId xmlns:a16="http://schemas.microsoft.com/office/drawing/2014/main" id="{171EC34A-808D-4792-90AF-74A6644C0138}"/>
              </a:ext>
            </a:extLst>
          </p:cNvPr>
          <p:cNvSpPr txBox="1">
            <a:spLocks/>
          </p:cNvSpPr>
          <p:nvPr/>
        </p:nvSpPr>
        <p:spPr>
          <a:xfrm>
            <a:off x="-95083" y="432148"/>
            <a:ext cx="8600908" cy="938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highlight>
                  <a:srgbClr val="000000"/>
                </a:highlight>
                <a:latin typeface="Staatliches" pitchFamily="2" charset="0"/>
                <a:ea typeface="+mj-ea"/>
                <a:cs typeface="+mj-cs"/>
              </a:defRPr>
            </a:lvl1pPr>
          </a:lstStyle>
          <a:p>
            <a:r>
              <a:rPr lang="en-US" sz="6000" dirty="0">
                <a:solidFill>
                  <a:schemeClr val="tx1"/>
                </a:solidFill>
              </a:rPr>
              <a:t>dd</a:t>
            </a:r>
            <a:r>
              <a:rPr lang="en-AU" sz="6000" dirty="0"/>
              <a:t>Epigenetic Refresher</a:t>
            </a:r>
            <a:r>
              <a:rPr lang="en-US" sz="6000" dirty="0">
                <a:solidFill>
                  <a:schemeClr val="tx1"/>
                </a:solidFill>
              </a:rPr>
              <a:t>d </a:t>
            </a:r>
            <a:endParaRPr lang="en-AU" sz="6000" dirty="0">
              <a:solidFill>
                <a:schemeClr val="tx1"/>
              </a:solidFill>
            </a:endParaRPr>
          </a:p>
        </p:txBody>
      </p:sp>
    </p:spTree>
    <p:extLst>
      <p:ext uri="{BB962C8B-B14F-4D97-AF65-F5344CB8AC3E}">
        <p14:creationId xmlns:p14="http://schemas.microsoft.com/office/powerpoint/2010/main" val="270933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1619-FDF9-4BA4-8C41-58FD927481B1}"/>
              </a:ext>
            </a:extLst>
          </p:cNvPr>
          <p:cNvSpPr>
            <a:spLocks noGrp="1"/>
          </p:cNvSpPr>
          <p:nvPr>
            <p:ph type="title"/>
          </p:nvPr>
        </p:nvSpPr>
        <p:spPr>
          <a:xfrm>
            <a:off x="-574508" y="625956"/>
            <a:ext cx="11029616" cy="609809"/>
          </a:xfrm>
        </p:spPr>
        <p:txBody>
          <a:bodyPr>
            <a:noAutofit/>
          </a:bodyPr>
          <a:lstStyle/>
          <a:p>
            <a:r>
              <a:rPr lang="en-AU" dirty="0" err="1">
                <a:solidFill>
                  <a:schemeClr val="tx1"/>
                </a:solidFill>
              </a:rPr>
              <a:t>DDDD</a:t>
            </a:r>
            <a:r>
              <a:rPr lang="en-AU" dirty="0" err="1"/>
              <a:t>All</a:t>
            </a:r>
            <a:r>
              <a:rPr lang="en-AU" dirty="0"/>
              <a:t> Young Cannabis Users face psychosis </a:t>
            </a:r>
            <a:r>
              <a:rPr lang="en-AU" dirty="0" err="1"/>
              <a:t>Risk</a:t>
            </a:r>
            <a:r>
              <a:rPr lang="en-AU" dirty="0" err="1">
                <a:solidFill>
                  <a:schemeClr val="tx1"/>
                </a:solidFill>
              </a:rPr>
              <a:t>D</a:t>
            </a:r>
            <a:r>
              <a:rPr lang="en-AU" dirty="0"/>
              <a:t> </a:t>
            </a:r>
          </a:p>
        </p:txBody>
      </p:sp>
      <p:sp>
        <p:nvSpPr>
          <p:cNvPr id="3" name="Content Placeholder 2">
            <a:extLst>
              <a:ext uri="{FF2B5EF4-FFF2-40B4-BE49-F238E27FC236}">
                <a16:creationId xmlns:a16="http://schemas.microsoft.com/office/drawing/2014/main" id="{E1075619-C901-4BFC-84C8-FF410BCEAE98}"/>
              </a:ext>
            </a:extLst>
          </p:cNvPr>
          <p:cNvSpPr>
            <a:spLocks noGrp="1"/>
          </p:cNvSpPr>
          <p:nvPr>
            <p:ph idx="1"/>
          </p:nvPr>
        </p:nvSpPr>
        <p:spPr>
          <a:xfrm>
            <a:off x="450574" y="1669774"/>
            <a:ext cx="11160234" cy="5188226"/>
          </a:xfrm>
        </p:spPr>
        <p:txBody>
          <a:bodyPr>
            <a:normAutofit/>
          </a:bodyPr>
          <a:lstStyle/>
          <a:p>
            <a:pPr marL="0" indent="0">
              <a:lnSpc>
                <a:spcPct val="100000"/>
              </a:lnSpc>
              <a:spcBef>
                <a:spcPts val="2400"/>
              </a:spcBef>
              <a:buNone/>
            </a:pPr>
            <a:r>
              <a:rPr lang="en-US" sz="3500" i="1" dirty="0"/>
              <a:t>“This finding means that all young cannabis users face psychosis risk, not just those with a family history of schizophrenia or a biological factor that increases their susceptibility to the effects of cannabis – The whole population is prone to have this risk..</a:t>
            </a:r>
            <a:endParaRPr lang="en-AU" sz="3500" i="1" dirty="0">
              <a:hlinkClick r:id="rId2"/>
            </a:endParaRPr>
          </a:p>
          <a:p>
            <a:pPr marL="0" indent="0" algn="r">
              <a:buNone/>
            </a:pPr>
            <a:br>
              <a:rPr lang="en-US" sz="2000" dirty="0"/>
            </a:br>
            <a:r>
              <a:rPr lang="en-US" sz="2000" dirty="0"/>
              <a:t>Patricia J. Conrod, PhD, professor of psychiatry, University of Montreal, Canada, </a:t>
            </a:r>
            <a:r>
              <a:rPr lang="en-AU" sz="2000" dirty="0">
                <a:hlinkClick r:id="rId2"/>
              </a:rPr>
              <a:t>https://www.dalgarnoinstitute.org.au/images/resources/pdf/cannabis-conundrum/All_Young_Cannabis_Users_Face_Psychosis_RiskMedscape2018.pdf</a:t>
            </a:r>
            <a:r>
              <a:rPr lang="en-AU" sz="2000" dirty="0"/>
              <a:t> </a:t>
            </a:r>
          </a:p>
        </p:txBody>
      </p:sp>
    </p:spTree>
    <p:extLst>
      <p:ext uri="{BB962C8B-B14F-4D97-AF65-F5344CB8AC3E}">
        <p14:creationId xmlns:p14="http://schemas.microsoft.com/office/powerpoint/2010/main" val="187440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0C8E-E2FE-4A37-B515-EED41978B315}"/>
              </a:ext>
            </a:extLst>
          </p:cNvPr>
          <p:cNvSpPr>
            <a:spLocks noGrp="1"/>
          </p:cNvSpPr>
          <p:nvPr>
            <p:ph type="title"/>
          </p:nvPr>
        </p:nvSpPr>
        <p:spPr>
          <a:xfrm>
            <a:off x="-724054" y="644940"/>
            <a:ext cx="13093854" cy="1338470"/>
          </a:xfrm>
        </p:spPr>
        <p:txBody>
          <a:bodyPr>
            <a:noAutofit/>
          </a:bodyPr>
          <a:lstStyle/>
          <a:p>
            <a:r>
              <a:rPr lang="en-US" dirty="0" err="1">
                <a:solidFill>
                  <a:schemeClr val="tx1"/>
                </a:solidFill>
              </a:rPr>
              <a:t>DDDD</a:t>
            </a:r>
            <a:r>
              <a:rPr lang="en-US" dirty="0" err="1"/>
              <a:t>Cannabis</a:t>
            </a:r>
            <a:r>
              <a:rPr lang="en-US" dirty="0"/>
              <a:t> Exposure During Critical Windows </a:t>
            </a:r>
            <a:r>
              <a:rPr lang="en-US" dirty="0" err="1"/>
              <a:t>of</a:t>
            </a:r>
            <a:r>
              <a:rPr lang="en-US" dirty="0" err="1">
                <a:solidFill>
                  <a:schemeClr val="tx1"/>
                </a:solidFill>
              </a:rPr>
              <a:t>D</a:t>
            </a:r>
            <a:r>
              <a:rPr lang="en-US" dirty="0"/>
              <a:t> </a:t>
            </a:r>
            <a:r>
              <a:rPr lang="en-US" dirty="0" err="1">
                <a:solidFill>
                  <a:schemeClr val="tx1"/>
                </a:solidFill>
              </a:rPr>
              <a:t>DDDD</a:t>
            </a:r>
            <a:r>
              <a:rPr lang="en-US" dirty="0" err="1"/>
              <a:t>Development</a:t>
            </a:r>
            <a:r>
              <a:rPr lang="en-US" dirty="0"/>
              <a:t>: </a:t>
            </a:r>
            <a:r>
              <a:rPr lang="en-US" dirty="0">
                <a:solidFill>
                  <a:srgbClr val="F68D33"/>
                </a:solidFill>
              </a:rPr>
              <a:t>Epigenetic and Molecular </a:t>
            </a:r>
            <a:r>
              <a:rPr lang="en-US" dirty="0" err="1">
                <a:solidFill>
                  <a:srgbClr val="F68D33"/>
                </a:solidFill>
              </a:rPr>
              <a:t>Pathways</a:t>
            </a:r>
            <a:r>
              <a:rPr lang="en-US" dirty="0" err="1">
                <a:solidFill>
                  <a:schemeClr val="tx1"/>
                </a:solidFill>
              </a:rPr>
              <a:t>D</a:t>
            </a:r>
            <a:r>
              <a:rPr lang="en-US" dirty="0">
                <a:solidFill>
                  <a:srgbClr val="F68D33"/>
                </a:solidFill>
              </a:rPr>
              <a:t> </a:t>
            </a:r>
            <a:r>
              <a:rPr lang="en-US" dirty="0" err="1">
                <a:solidFill>
                  <a:schemeClr val="tx1"/>
                </a:solidFill>
              </a:rPr>
              <a:t>DDDD</a:t>
            </a:r>
            <a:r>
              <a:rPr lang="en-US" dirty="0" err="1">
                <a:solidFill>
                  <a:srgbClr val="F68D33"/>
                </a:solidFill>
              </a:rPr>
              <a:t>Implicated</a:t>
            </a:r>
            <a:r>
              <a:rPr lang="en-US" dirty="0">
                <a:solidFill>
                  <a:srgbClr val="F68D33"/>
                </a:solidFill>
              </a:rPr>
              <a:t> in Neuropsychiatric </a:t>
            </a:r>
            <a:r>
              <a:rPr lang="en-US" dirty="0" err="1">
                <a:solidFill>
                  <a:srgbClr val="F68D33"/>
                </a:solidFill>
              </a:rPr>
              <a:t>Disease</a:t>
            </a:r>
            <a:r>
              <a:rPr lang="en-US" dirty="0" err="1">
                <a:solidFill>
                  <a:schemeClr val="tx1"/>
                </a:solidFill>
              </a:rPr>
              <a:t>D</a:t>
            </a:r>
            <a:r>
              <a:rPr lang="en-US" dirty="0">
                <a:solidFill>
                  <a:srgbClr val="F68D33"/>
                </a:solidFill>
              </a:rPr>
              <a:t> </a:t>
            </a:r>
            <a:endParaRPr lang="en-AU" dirty="0">
              <a:solidFill>
                <a:srgbClr val="F68D33"/>
              </a:solidFill>
            </a:endParaRPr>
          </a:p>
        </p:txBody>
      </p:sp>
      <p:sp>
        <p:nvSpPr>
          <p:cNvPr id="3" name="Content Placeholder 2">
            <a:extLst>
              <a:ext uri="{FF2B5EF4-FFF2-40B4-BE49-F238E27FC236}">
                <a16:creationId xmlns:a16="http://schemas.microsoft.com/office/drawing/2014/main" id="{DC6EC3E1-AE27-49A7-8641-E1C6ACBBF0A6}"/>
              </a:ext>
            </a:extLst>
          </p:cNvPr>
          <p:cNvSpPr>
            <a:spLocks noGrp="1"/>
          </p:cNvSpPr>
          <p:nvPr>
            <p:ph idx="1"/>
          </p:nvPr>
        </p:nvSpPr>
        <p:spPr>
          <a:xfrm>
            <a:off x="420356" y="2409134"/>
            <a:ext cx="11530344" cy="5108713"/>
          </a:xfrm>
        </p:spPr>
        <p:txBody>
          <a:bodyPr>
            <a:noAutofit/>
          </a:bodyPr>
          <a:lstStyle/>
          <a:p>
            <a:pPr marL="0" indent="0">
              <a:lnSpc>
                <a:spcPct val="100000"/>
              </a:lnSpc>
              <a:spcBef>
                <a:spcPts val="1800"/>
              </a:spcBef>
              <a:buNone/>
            </a:pPr>
            <a:r>
              <a:rPr lang="en-US" sz="2300" dirty="0"/>
              <a:t>Developmental cannabis exposure alters epigenetic processes with functional gene consequences. These include potentially heritable alterations in genes and molecular pathways critical for brain development and associated with </a:t>
            </a:r>
          </a:p>
          <a:p>
            <a:pPr>
              <a:lnSpc>
                <a:spcPct val="100000"/>
              </a:lnSpc>
              <a:spcBef>
                <a:spcPts val="1800"/>
              </a:spcBef>
            </a:pPr>
            <a:r>
              <a:rPr lang="en-US" sz="2300" dirty="0"/>
              <a:t>autism spectrum disorder (ASD), </a:t>
            </a:r>
          </a:p>
          <a:p>
            <a:pPr>
              <a:lnSpc>
                <a:spcPct val="100000"/>
              </a:lnSpc>
              <a:spcBef>
                <a:spcPts val="600"/>
              </a:spcBef>
            </a:pPr>
            <a:r>
              <a:rPr lang="en-US" sz="2300" dirty="0"/>
              <a:t>attention deficit hyperactivity disorder (ADHD), </a:t>
            </a:r>
          </a:p>
          <a:p>
            <a:pPr>
              <a:lnSpc>
                <a:spcPct val="100000"/>
              </a:lnSpc>
              <a:spcBef>
                <a:spcPts val="600"/>
              </a:spcBef>
            </a:pPr>
            <a:r>
              <a:rPr lang="en-US" sz="2300" dirty="0"/>
              <a:t>schizophrenia, </a:t>
            </a:r>
          </a:p>
          <a:p>
            <a:pPr>
              <a:lnSpc>
                <a:spcPct val="100000"/>
              </a:lnSpc>
              <a:spcBef>
                <a:spcPts val="600"/>
              </a:spcBef>
            </a:pPr>
            <a:r>
              <a:rPr lang="en-US" sz="2300" dirty="0"/>
              <a:t>addiction, </a:t>
            </a:r>
          </a:p>
          <a:p>
            <a:pPr>
              <a:lnSpc>
                <a:spcPct val="100000"/>
              </a:lnSpc>
              <a:spcBef>
                <a:spcPts val="600"/>
              </a:spcBef>
            </a:pPr>
            <a:r>
              <a:rPr lang="en-US" sz="2300" dirty="0"/>
              <a:t>and other psychiatric diseases.</a:t>
            </a:r>
          </a:p>
          <a:p>
            <a:pPr marL="0" indent="0" algn="r">
              <a:spcBef>
                <a:spcPts val="1800"/>
              </a:spcBef>
              <a:buNone/>
            </a:pPr>
            <a:r>
              <a:rPr lang="en-US" sz="2000" i="1" dirty="0"/>
              <a:t>Springer Academic </a:t>
            </a:r>
            <a:r>
              <a:rPr lang="en-US" sz="2000" i="1" dirty="0">
                <a:hlinkClick r:id="rId2"/>
              </a:rPr>
              <a:t>https://link.springer.com/content/pdf/10.1007/s40572-020-00275-4.pdf</a:t>
            </a:r>
            <a:endParaRPr lang="en-US" sz="2000" i="1" dirty="0"/>
          </a:p>
        </p:txBody>
      </p:sp>
    </p:spTree>
    <p:extLst>
      <p:ext uri="{BB962C8B-B14F-4D97-AF65-F5344CB8AC3E}">
        <p14:creationId xmlns:p14="http://schemas.microsoft.com/office/powerpoint/2010/main" val="420029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6A4BED-81EE-4109-A57A-2E8524527B56}"/>
              </a:ext>
            </a:extLst>
          </p:cNvPr>
          <p:cNvSpPr>
            <a:spLocks noGrp="1"/>
          </p:cNvSpPr>
          <p:nvPr>
            <p:ph idx="1"/>
          </p:nvPr>
        </p:nvSpPr>
        <p:spPr>
          <a:xfrm>
            <a:off x="400050" y="354496"/>
            <a:ext cx="8315325" cy="5970104"/>
          </a:xfrm>
        </p:spPr>
        <p:txBody>
          <a:bodyPr>
            <a:normAutofit/>
          </a:bodyPr>
          <a:lstStyle/>
          <a:p>
            <a:pPr marL="0" indent="0">
              <a:buNone/>
            </a:pPr>
            <a:r>
              <a:rPr lang="en-US" sz="2700" dirty="0"/>
              <a:t>However, that debate has been done and dusted. It is a remarkable combination of both. One of the better ways to look at how we are developed is by using the idea of a </a:t>
            </a:r>
            <a:r>
              <a:rPr lang="en-US" sz="2700" b="1" dirty="0"/>
              <a:t>R.E.C.I.P.E. (We use the following acrostic)</a:t>
            </a:r>
          </a:p>
        </p:txBody>
      </p:sp>
      <p:sp>
        <p:nvSpPr>
          <p:cNvPr id="4" name="Content Placeholder 2">
            <a:extLst>
              <a:ext uri="{FF2B5EF4-FFF2-40B4-BE49-F238E27FC236}">
                <a16:creationId xmlns:a16="http://schemas.microsoft.com/office/drawing/2014/main" id="{EBA9D923-C5F3-40E2-A9E7-6FD02F09B258}"/>
              </a:ext>
            </a:extLst>
          </p:cNvPr>
          <p:cNvSpPr txBox="1">
            <a:spLocks/>
          </p:cNvSpPr>
          <p:nvPr/>
        </p:nvSpPr>
        <p:spPr>
          <a:xfrm>
            <a:off x="400050" y="2057400"/>
            <a:ext cx="6686550" cy="45318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Staatliches" pitchFamily="2" charset="0"/>
              </a:rPr>
              <a:t>R</a:t>
            </a:r>
            <a:r>
              <a:rPr lang="en-US" dirty="0">
                <a:latin typeface="Staatliches" pitchFamily="2" charset="0"/>
              </a:rPr>
              <a:t>elationships</a:t>
            </a:r>
          </a:p>
          <a:p>
            <a:r>
              <a:rPr lang="en-US" sz="4000" dirty="0">
                <a:latin typeface="Staatliches" pitchFamily="2" charset="0"/>
              </a:rPr>
              <a:t>E</a:t>
            </a:r>
            <a:r>
              <a:rPr lang="en-US" dirty="0">
                <a:latin typeface="Staatliches" pitchFamily="2" charset="0"/>
              </a:rPr>
              <a:t>nvironment</a:t>
            </a:r>
          </a:p>
          <a:p>
            <a:r>
              <a:rPr lang="en-US" sz="4000" dirty="0">
                <a:latin typeface="Staatliches" pitchFamily="2" charset="0"/>
              </a:rPr>
              <a:t>C</a:t>
            </a:r>
            <a:r>
              <a:rPr lang="en-US" dirty="0">
                <a:latin typeface="Staatliches" pitchFamily="2" charset="0"/>
              </a:rPr>
              <a:t>onduct </a:t>
            </a:r>
            <a:br>
              <a:rPr lang="en-US" dirty="0">
                <a:latin typeface="Staatliches" pitchFamily="2" charset="0"/>
              </a:rPr>
            </a:br>
            <a:r>
              <a:rPr lang="en-US" sz="2400" dirty="0"/>
              <a:t>(how you behave and why)</a:t>
            </a:r>
          </a:p>
          <a:p>
            <a:r>
              <a:rPr lang="en-US" sz="4000" dirty="0">
                <a:latin typeface="Staatliches" pitchFamily="2" charset="0"/>
              </a:rPr>
              <a:t>I</a:t>
            </a:r>
            <a:r>
              <a:rPr lang="en-US" dirty="0">
                <a:latin typeface="Staatliches" pitchFamily="2" charset="0"/>
              </a:rPr>
              <a:t>nformation</a:t>
            </a:r>
          </a:p>
          <a:p>
            <a:r>
              <a:rPr lang="en-US" sz="4000" dirty="0">
                <a:latin typeface="Staatliches" pitchFamily="2" charset="0"/>
              </a:rPr>
              <a:t>P</a:t>
            </a:r>
            <a:r>
              <a:rPr lang="en-US" dirty="0">
                <a:latin typeface="Staatliches" pitchFamily="2" charset="0"/>
              </a:rPr>
              <a:t>aradigm and </a:t>
            </a:r>
            <a:r>
              <a:rPr lang="en-US" sz="4000" dirty="0">
                <a:latin typeface="Staatliches" pitchFamily="2" charset="0"/>
              </a:rPr>
              <a:t>P</a:t>
            </a:r>
            <a:r>
              <a:rPr lang="en-US" dirty="0">
                <a:latin typeface="Staatliches" pitchFamily="2" charset="0"/>
              </a:rPr>
              <a:t>ractice </a:t>
            </a:r>
            <a:br>
              <a:rPr lang="en-US" dirty="0">
                <a:latin typeface="Staatliches" pitchFamily="2" charset="0"/>
              </a:rPr>
            </a:br>
            <a:r>
              <a:rPr lang="en-US" sz="2400" dirty="0"/>
              <a:t>(your worldview and how you live it out)</a:t>
            </a:r>
          </a:p>
          <a:p>
            <a:r>
              <a:rPr lang="en-US" sz="4000" dirty="0">
                <a:latin typeface="Staatliches" pitchFamily="2" charset="0"/>
              </a:rPr>
              <a:t>E</a:t>
            </a:r>
            <a:r>
              <a:rPr lang="en-US" dirty="0">
                <a:latin typeface="Staatliches" pitchFamily="2" charset="0"/>
              </a:rPr>
              <a:t>pigenetics </a:t>
            </a:r>
          </a:p>
          <a:p>
            <a:pPr marL="0" indent="0">
              <a:buFont typeface="Arial" panose="020B0604020202020204" pitchFamily="34" charset="0"/>
              <a:buNone/>
            </a:pPr>
            <a:endParaRPr lang="en-US" dirty="0">
              <a:latin typeface="Staatliches" pitchFamily="2" charset="0"/>
            </a:endParaRPr>
          </a:p>
        </p:txBody>
      </p:sp>
    </p:spTree>
    <p:extLst>
      <p:ext uri="{BB962C8B-B14F-4D97-AF65-F5344CB8AC3E}">
        <p14:creationId xmlns:p14="http://schemas.microsoft.com/office/powerpoint/2010/main" val="97423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71A8F04A-0F9B-47D3-9CEA-12AC5CB8A8E6}"/>
              </a:ext>
            </a:extLst>
          </p:cNvPr>
          <p:cNvSpPr>
            <a:spLocks noGrp="1"/>
          </p:cNvSpPr>
          <p:nvPr>
            <p:ph idx="1"/>
          </p:nvPr>
        </p:nvSpPr>
        <p:spPr>
          <a:xfrm>
            <a:off x="4355926" y="186415"/>
            <a:ext cx="7442374" cy="5778500"/>
          </a:xfrm>
        </p:spPr>
        <p:txBody>
          <a:bodyPr>
            <a:noAutofit/>
          </a:bodyPr>
          <a:lstStyle/>
          <a:p>
            <a:pPr marL="0" indent="0">
              <a:lnSpc>
                <a:spcPct val="100000"/>
              </a:lnSpc>
              <a:spcBef>
                <a:spcPts val="1800"/>
              </a:spcBef>
              <a:buNone/>
            </a:pPr>
            <a:r>
              <a:rPr lang="en-US" dirty="0">
                <a:solidFill>
                  <a:schemeClr val="bg1"/>
                </a:solidFill>
              </a:rPr>
              <a:t>“</a:t>
            </a:r>
            <a:r>
              <a:rPr lang="en-US" b="1" i="1" dirty="0">
                <a:solidFill>
                  <a:schemeClr val="bg1"/>
                </a:solidFill>
              </a:rPr>
              <a:t>It is now clear that experience, be it </a:t>
            </a:r>
          </a:p>
          <a:p>
            <a:pPr>
              <a:lnSpc>
                <a:spcPct val="100000"/>
              </a:lnSpc>
              <a:spcBef>
                <a:spcPts val="1800"/>
              </a:spcBef>
            </a:pPr>
            <a:r>
              <a:rPr lang="en-US" sz="2400" b="1" dirty="0">
                <a:solidFill>
                  <a:schemeClr val="bg1"/>
                </a:solidFill>
              </a:rPr>
              <a:t>environmental toxins, </a:t>
            </a:r>
          </a:p>
          <a:p>
            <a:pPr>
              <a:lnSpc>
                <a:spcPct val="100000"/>
              </a:lnSpc>
              <a:spcBef>
                <a:spcPts val="0"/>
              </a:spcBef>
            </a:pPr>
            <a:r>
              <a:rPr lang="en-US" sz="2400" b="1" dirty="0">
                <a:solidFill>
                  <a:schemeClr val="bg1"/>
                </a:solidFill>
              </a:rPr>
              <a:t>maternal behavior, </a:t>
            </a:r>
          </a:p>
          <a:p>
            <a:pPr>
              <a:lnSpc>
                <a:spcPct val="100000"/>
              </a:lnSpc>
              <a:spcBef>
                <a:spcPts val="0"/>
              </a:spcBef>
            </a:pPr>
            <a:r>
              <a:rPr lang="en-US" sz="2400" b="1" dirty="0">
                <a:solidFill>
                  <a:schemeClr val="bg1"/>
                </a:solidFill>
              </a:rPr>
              <a:t>psychological or physical stress, </a:t>
            </a:r>
          </a:p>
          <a:p>
            <a:pPr>
              <a:lnSpc>
                <a:spcPct val="100000"/>
              </a:lnSpc>
              <a:spcBef>
                <a:spcPts val="0"/>
              </a:spcBef>
            </a:pPr>
            <a:r>
              <a:rPr lang="en-US" sz="2400" b="1" dirty="0">
                <a:solidFill>
                  <a:schemeClr val="bg1"/>
                </a:solidFill>
              </a:rPr>
              <a:t>learning, </a:t>
            </a:r>
          </a:p>
          <a:p>
            <a:pPr>
              <a:lnSpc>
                <a:spcPct val="100000"/>
              </a:lnSpc>
              <a:spcBef>
                <a:spcPts val="0"/>
              </a:spcBef>
            </a:pPr>
            <a:r>
              <a:rPr lang="en-US" sz="2400" b="1" dirty="0">
                <a:solidFill>
                  <a:schemeClr val="bg1"/>
                </a:solidFill>
              </a:rPr>
              <a:t>drug exposure, </a:t>
            </a:r>
            <a:r>
              <a:rPr lang="en-US" sz="1800" dirty="0">
                <a:solidFill>
                  <a:schemeClr val="bg1"/>
                </a:solidFill>
              </a:rPr>
              <a:t>or </a:t>
            </a:r>
          </a:p>
          <a:p>
            <a:pPr>
              <a:lnSpc>
                <a:spcPct val="100000"/>
              </a:lnSpc>
              <a:spcBef>
                <a:spcPts val="0"/>
              </a:spcBef>
            </a:pPr>
            <a:r>
              <a:rPr lang="en-US" sz="2400" b="1" dirty="0">
                <a:solidFill>
                  <a:schemeClr val="bg1"/>
                </a:solidFill>
              </a:rPr>
              <a:t>psycho-trauma</a:t>
            </a:r>
            <a:r>
              <a:rPr lang="en-US" sz="2400" dirty="0">
                <a:solidFill>
                  <a:schemeClr val="bg1"/>
                </a:solidFill>
              </a:rPr>
              <a:t>, </a:t>
            </a:r>
          </a:p>
          <a:p>
            <a:pPr marL="0" indent="0">
              <a:lnSpc>
                <a:spcPct val="100000"/>
              </a:lnSpc>
              <a:spcBef>
                <a:spcPts val="1800"/>
              </a:spcBef>
              <a:buNone/>
            </a:pPr>
            <a:r>
              <a:rPr lang="en-US" sz="2200" dirty="0">
                <a:solidFill>
                  <a:schemeClr val="bg1"/>
                </a:solidFill>
              </a:rPr>
              <a:t>leads to active regulation of the chemical and three-dimensional structure of DNA in the nervous system…These epigenomic changes lead to alterations in gene readout (and who knows what else?) in cells in the nervous system that trigger lasting, and in some cases perpetual, changes in neural function.”  </a:t>
            </a:r>
          </a:p>
          <a:p>
            <a:pPr marL="0" indent="0" algn="r">
              <a:lnSpc>
                <a:spcPct val="100000"/>
              </a:lnSpc>
              <a:spcBef>
                <a:spcPts val="1800"/>
              </a:spcBef>
              <a:buNone/>
            </a:pPr>
            <a:r>
              <a:rPr lang="en-US" sz="1500" dirty="0">
                <a:solidFill>
                  <a:schemeClr val="bg1"/>
                </a:solidFill>
              </a:rPr>
              <a:t>(The Emerging Field of </a:t>
            </a:r>
            <a:r>
              <a:rPr lang="en-US" sz="1500" dirty="0" err="1">
                <a:solidFill>
                  <a:schemeClr val="bg1"/>
                </a:solidFill>
              </a:rPr>
              <a:t>Neuroepigenetics</a:t>
            </a:r>
            <a:r>
              <a:rPr lang="en-US" sz="1500" dirty="0">
                <a:solidFill>
                  <a:schemeClr val="bg1"/>
                </a:solidFill>
              </a:rPr>
              <a:t> J. David </a:t>
            </a:r>
            <a:r>
              <a:rPr lang="en-US" sz="1500" dirty="0" err="1">
                <a:solidFill>
                  <a:schemeClr val="bg1"/>
                </a:solidFill>
              </a:rPr>
              <a:t>Sweatt</a:t>
            </a:r>
            <a:r>
              <a:rPr lang="en-US" sz="1500" dirty="0">
                <a:solidFill>
                  <a:schemeClr val="bg1"/>
                </a:solidFill>
              </a:rPr>
              <a:t>, Department of Neurobiology and Evelyn F. McKnight Brain Institute, University of Alabama at Birmingham, Birmingham, AL 35294, USA http://dx.doi.org/10.1016/j.neuron.2013.10.023 </a:t>
            </a:r>
            <a:endParaRPr lang="en-AU" sz="1500" dirty="0">
              <a:solidFill>
                <a:schemeClr val="bg1"/>
              </a:solidFill>
            </a:endParaRPr>
          </a:p>
        </p:txBody>
      </p:sp>
    </p:spTree>
    <p:extLst>
      <p:ext uri="{BB962C8B-B14F-4D97-AF65-F5344CB8AC3E}">
        <p14:creationId xmlns:p14="http://schemas.microsoft.com/office/powerpoint/2010/main" val="43485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F8F3750-78F8-4CF7-9375-D74917A4A26B}"/>
              </a:ext>
            </a:extLst>
          </p:cNvPr>
          <p:cNvSpPr>
            <a:spLocks noGrp="1"/>
          </p:cNvSpPr>
          <p:nvPr>
            <p:ph idx="1"/>
          </p:nvPr>
        </p:nvSpPr>
        <p:spPr>
          <a:xfrm>
            <a:off x="400050" y="354496"/>
            <a:ext cx="7810889" cy="5970104"/>
          </a:xfrm>
        </p:spPr>
        <p:txBody>
          <a:bodyPr>
            <a:normAutofit/>
          </a:bodyPr>
          <a:lstStyle/>
          <a:p>
            <a:pPr marL="0" indent="0">
              <a:buNone/>
            </a:pPr>
            <a:r>
              <a:rPr lang="en-US" sz="3000" dirty="0"/>
              <a:t>In this session we are going to start you looking at the other 5 ‘ingredients’ in the </a:t>
            </a:r>
            <a:r>
              <a:rPr lang="en-US" sz="3000" b="1" dirty="0"/>
              <a:t>R.E.C.I.P.E. </a:t>
            </a:r>
            <a:r>
              <a:rPr lang="en-US" sz="3000" dirty="0"/>
              <a:t>that is YOU!</a:t>
            </a:r>
            <a:endParaRPr lang="en-US" sz="3000" b="1" dirty="0"/>
          </a:p>
        </p:txBody>
      </p:sp>
      <p:sp>
        <p:nvSpPr>
          <p:cNvPr id="8" name="Content Placeholder 2">
            <a:extLst>
              <a:ext uri="{FF2B5EF4-FFF2-40B4-BE49-F238E27FC236}">
                <a16:creationId xmlns:a16="http://schemas.microsoft.com/office/drawing/2014/main" id="{E784EB1C-F41D-4D1C-B443-C3BE62BC084C}"/>
              </a:ext>
            </a:extLst>
          </p:cNvPr>
          <p:cNvSpPr txBox="1">
            <a:spLocks/>
          </p:cNvSpPr>
          <p:nvPr/>
        </p:nvSpPr>
        <p:spPr>
          <a:xfrm>
            <a:off x="400050" y="2057400"/>
            <a:ext cx="6686550" cy="4531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Staatliches" pitchFamily="2" charset="0"/>
              </a:rPr>
              <a:t>R</a:t>
            </a:r>
            <a:r>
              <a:rPr lang="en-US" dirty="0">
                <a:latin typeface="Staatliches" pitchFamily="2" charset="0"/>
              </a:rPr>
              <a:t>elationships</a:t>
            </a:r>
          </a:p>
          <a:p>
            <a:r>
              <a:rPr lang="en-US" sz="4000" dirty="0">
                <a:latin typeface="Staatliches" pitchFamily="2" charset="0"/>
              </a:rPr>
              <a:t>E</a:t>
            </a:r>
            <a:r>
              <a:rPr lang="en-US" dirty="0">
                <a:latin typeface="Staatliches" pitchFamily="2" charset="0"/>
              </a:rPr>
              <a:t>nvironment</a:t>
            </a:r>
          </a:p>
          <a:p>
            <a:r>
              <a:rPr lang="en-US" sz="4000" dirty="0">
                <a:latin typeface="Staatliches" pitchFamily="2" charset="0"/>
              </a:rPr>
              <a:t>C</a:t>
            </a:r>
            <a:r>
              <a:rPr lang="en-US" dirty="0">
                <a:latin typeface="Staatliches" pitchFamily="2" charset="0"/>
              </a:rPr>
              <a:t>onduct </a:t>
            </a:r>
            <a:br>
              <a:rPr lang="en-US" dirty="0">
                <a:latin typeface="Staatliches" pitchFamily="2" charset="0"/>
              </a:rPr>
            </a:br>
            <a:r>
              <a:rPr lang="en-US" sz="2400" dirty="0"/>
              <a:t>(how you behave and why)</a:t>
            </a:r>
          </a:p>
          <a:p>
            <a:r>
              <a:rPr lang="en-US" sz="4000" dirty="0">
                <a:latin typeface="Staatliches" pitchFamily="2" charset="0"/>
              </a:rPr>
              <a:t>I</a:t>
            </a:r>
            <a:r>
              <a:rPr lang="en-US" dirty="0">
                <a:latin typeface="Staatliches" pitchFamily="2" charset="0"/>
              </a:rPr>
              <a:t>nformation</a:t>
            </a:r>
          </a:p>
          <a:p>
            <a:r>
              <a:rPr lang="en-US" sz="4000" dirty="0">
                <a:latin typeface="Staatliches" pitchFamily="2" charset="0"/>
              </a:rPr>
              <a:t>P</a:t>
            </a:r>
            <a:r>
              <a:rPr lang="en-US" dirty="0">
                <a:latin typeface="Staatliches" pitchFamily="2" charset="0"/>
              </a:rPr>
              <a:t>aradigm and </a:t>
            </a:r>
            <a:r>
              <a:rPr lang="en-US" sz="4000" dirty="0">
                <a:latin typeface="Staatliches" pitchFamily="2" charset="0"/>
              </a:rPr>
              <a:t>P</a:t>
            </a:r>
            <a:r>
              <a:rPr lang="en-US" dirty="0">
                <a:latin typeface="Staatliches" pitchFamily="2" charset="0"/>
              </a:rPr>
              <a:t>ractice </a:t>
            </a:r>
            <a:br>
              <a:rPr lang="en-US" dirty="0">
                <a:latin typeface="Staatliches" pitchFamily="2" charset="0"/>
              </a:rPr>
            </a:br>
            <a:r>
              <a:rPr lang="en-US" sz="2400" dirty="0"/>
              <a:t>(your worldview and how you live it out)</a:t>
            </a:r>
          </a:p>
          <a:p>
            <a:pPr marL="0" indent="0">
              <a:buFont typeface="Arial" panose="020B0604020202020204" pitchFamily="34" charset="0"/>
              <a:buNone/>
            </a:pPr>
            <a:endParaRPr lang="en-US" dirty="0">
              <a:latin typeface="Staatliches" pitchFamily="2" charset="0"/>
            </a:endParaRPr>
          </a:p>
        </p:txBody>
      </p:sp>
    </p:spTree>
    <p:extLst>
      <p:ext uri="{BB962C8B-B14F-4D97-AF65-F5344CB8AC3E}">
        <p14:creationId xmlns:p14="http://schemas.microsoft.com/office/powerpoint/2010/main" val="42330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purl.org/dc/terms/"/>
    <ds:schemaRef ds:uri="http://purl.org/dc/elements/1.1/"/>
    <ds:schemaRef ds:uri="http://schemas.microsoft.com/office/2006/documentManagement/types"/>
    <ds:schemaRef ds:uri="http://schemas.microsoft.com/office/2006/metadata/properties"/>
    <ds:schemaRef ds:uri="16c05727-aa75-4e4a-9b5f-8a80a1165891"/>
    <ds:schemaRef ds:uri="http://www.w3.org/XML/1998/namespace"/>
    <ds:schemaRef ds:uri="http://purl.org/dc/dcmitype/"/>
    <ds:schemaRef ds:uri="http://schemas.microsoft.com/office/infopath/2007/PartnerControls"/>
    <ds:schemaRef ds:uri="http://schemas.openxmlformats.org/package/2006/metadata/core-propertie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0</TotalTime>
  <Words>1220</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eXO2 Stencil</vt:lpstr>
      <vt:lpstr>Franklin Gothic Book</vt:lpstr>
      <vt:lpstr>Staatliches</vt:lpstr>
      <vt:lpstr>Office Theme</vt:lpstr>
      <vt:lpstr>PowerPoint Presentation</vt:lpstr>
      <vt:lpstr> ddto start with –Quick recapD</vt:lpstr>
      <vt:lpstr>ddWhat is a Wheelbarrow, again?d </vt:lpstr>
      <vt:lpstr>PowerPoint Presentation</vt:lpstr>
      <vt:lpstr>DDDDAll Young Cannabis Users face psychosis RiskD </vt:lpstr>
      <vt:lpstr>DDDDCannabis Exposure During Critical Windows ofD DDDDDevelopment: Epigenetic and Molecular PathwaysD DDDDImplicated in Neuropsychiatric DiseaseD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2020-05-05T00:33:24Z</dcterms:created>
  <dcterms:modified xsi:type="dcterms:W3CDTF">2020-08-12T04:02:54Z</dcterms:modified>
</cp:coreProperties>
</file>