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3" r:id="rId4"/>
  </p:sldMasterIdLst>
  <p:sldIdLst>
    <p:sldId id="3240" r:id="rId5"/>
    <p:sldId id="258" r:id="rId6"/>
    <p:sldId id="264" r:id="rId7"/>
    <p:sldId id="265" r:id="rId8"/>
    <p:sldId id="3233" r:id="rId9"/>
    <p:sldId id="3223" r:id="rId10"/>
    <p:sldId id="267" r:id="rId11"/>
    <p:sldId id="268" r:id="rId12"/>
    <p:sldId id="270" r:id="rId13"/>
    <p:sldId id="3224" r:id="rId14"/>
    <p:sldId id="3241" r:id="rId15"/>
    <p:sldId id="271" r:id="rId16"/>
    <p:sldId id="3225" r:id="rId17"/>
    <p:sldId id="269" r:id="rId18"/>
    <p:sldId id="3234" r:id="rId19"/>
    <p:sldId id="272" r:id="rId20"/>
    <p:sldId id="3235" r:id="rId21"/>
    <p:sldId id="3236" r:id="rId22"/>
    <p:sldId id="3215" r:id="rId23"/>
    <p:sldId id="3214" r:id="rId24"/>
    <p:sldId id="3217" r:id="rId25"/>
    <p:sldId id="32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33"/>
    <a:srgbClr val="F0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1" autoAdjust="0"/>
    <p:restoredTop sz="94619" autoAdjust="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16B5-94EA-4BD3-A335-BE043966A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58CF8AB-CCA8-46B1-B1A4-6674E5290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18ECCC8-0DE9-4C3C-9021-0136A23C4961}"/>
              </a:ext>
            </a:extLst>
          </p:cNvPr>
          <p:cNvSpPr>
            <a:spLocks noGrp="1"/>
          </p:cNvSpPr>
          <p:nvPr>
            <p:ph type="dt" sz="half" idx="10"/>
          </p:nvPr>
        </p:nvSpPr>
        <p:spPr/>
        <p:txBody>
          <a:body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4BA0F5FF-7A92-48D4-AE92-C24BF2E217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E78E-C3FA-49F8-BA96-F685F536F3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975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966A-C4FE-4F59-BBEA-3ECCCAFEFA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401FC2-A7F5-493A-83CB-5D81D4AA2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D87F23-EEDE-49BA-8A92-9D240B113427}"/>
              </a:ext>
            </a:extLst>
          </p:cNvPr>
          <p:cNvSpPr>
            <a:spLocks noGrp="1"/>
          </p:cNvSpPr>
          <p:nvPr>
            <p:ph type="dt" sz="half" idx="10"/>
          </p:nvPr>
        </p:nvSpPr>
        <p:spPr/>
        <p:txBody>
          <a:bodyPr/>
          <a:lstStyle/>
          <a:p>
            <a:fld id="{2CED4963-E985-44C4-B8C4-FDD613B7C2F8}" type="datetime1">
              <a:rPr lang="en-US" smtClean="0"/>
              <a:t>8/12/2020</a:t>
            </a:fld>
            <a:endParaRPr lang="en-US" dirty="0"/>
          </a:p>
        </p:txBody>
      </p:sp>
      <p:sp>
        <p:nvSpPr>
          <p:cNvPr id="5" name="Footer Placeholder 4">
            <a:extLst>
              <a:ext uri="{FF2B5EF4-FFF2-40B4-BE49-F238E27FC236}">
                <a16:creationId xmlns:a16="http://schemas.microsoft.com/office/drawing/2014/main" id="{1070F373-6B49-427A-B0D4-EFF199B28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E7F0B9-2639-4787-A5FA-10D88586AE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411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3BA5B-9C4C-428D-9F9B-E03547B541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A9DADD6-5430-4049-81AE-8581675829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4F852-6FCD-4934-8444-83E5F1809CAA}"/>
              </a:ext>
            </a:extLst>
          </p:cNvPr>
          <p:cNvSpPr>
            <a:spLocks noGrp="1"/>
          </p:cNvSpPr>
          <p:nvPr>
            <p:ph type="dt" sz="half" idx="10"/>
          </p:nvPr>
        </p:nvSpPr>
        <p:spPr/>
        <p:txBody>
          <a:body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D5D0391B-F9DC-435C-B0D2-93B4B82033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C7842-5D33-4B7A-9056-087BB56AFB6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514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168B-54D0-403C-A4E7-06A501BBC1FD}"/>
              </a:ext>
            </a:extLst>
          </p:cNvPr>
          <p:cNvSpPr>
            <a:spLocks noGrp="1"/>
          </p:cNvSpPr>
          <p:nvPr>
            <p:ph type="title" hasCustomPrompt="1"/>
          </p:nvPr>
        </p:nvSpPr>
        <p:spPr>
          <a:xfrm>
            <a:off x="-295275" y="203200"/>
            <a:ext cx="11401424" cy="1325563"/>
          </a:xfrm>
        </p:spPr>
        <p:txBody>
          <a:bodyPr/>
          <a:lstStyle>
            <a:lvl1pPr>
              <a:defRPr baseline="0">
                <a:solidFill>
                  <a:schemeClr val="bg1"/>
                </a:solidFill>
                <a:highlight>
                  <a:srgbClr val="000000"/>
                </a:highlight>
                <a:latin typeface="Staatliches" pitchFamily="2" charset="0"/>
              </a:defRPr>
            </a:lvl1pPr>
          </a:lstStyle>
          <a:p>
            <a:r>
              <a:rPr lang="en-US" dirty="0"/>
              <a:t>       Click to edit Master title style       </a:t>
            </a:r>
            <a:endParaRPr lang="en-AU" dirty="0"/>
          </a:p>
        </p:txBody>
      </p:sp>
      <p:sp>
        <p:nvSpPr>
          <p:cNvPr id="3" name="Content Placeholder 2">
            <a:extLst>
              <a:ext uri="{FF2B5EF4-FFF2-40B4-BE49-F238E27FC236}">
                <a16:creationId xmlns:a16="http://schemas.microsoft.com/office/drawing/2014/main" id="{3EF9C14A-E1FC-4078-B92F-13B3BE1E8F30}"/>
              </a:ext>
            </a:extLst>
          </p:cNvPr>
          <p:cNvSpPr>
            <a:spLocks noGrp="1"/>
          </p:cNvSpPr>
          <p:nvPr>
            <p:ph idx="1"/>
          </p:nvPr>
        </p:nvSpPr>
        <p:spPr>
          <a:xfrm>
            <a:off x="380999" y="1387475"/>
            <a:ext cx="11401425" cy="4965700"/>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Box 6">
            <a:extLst>
              <a:ext uri="{FF2B5EF4-FFF2-40B4-BE49-F238E27FC236}">
                <a16:creationId xmlns:a16="http://schemas.microsoft.com/office/drawing/2014/main" id="{31CB89A6-A540-467D-B4DD-2C5D9B5B47E7}"/>
              </a:ext>
            </a:extLst>
          </p:cNvPr>
          <p:cNvSpPr txBox="1"/>
          <p:nvPr userDrawn="1"/>
        </p:nvSpPr>
        <p:spPr>
          <a:xfrm>
            <a:off x="1323973" y="6451084"/>
            <a:ext cx="10601326" cy="369332"/>
          </a:xfrm>
          <a:prstGeom prst="rect">
            <a:avLst/>
          </a:prstGeom>
          <a:noFill/>
        </p:spPr>
        <p:txBody>
          <a:bodyPr wrap="square" rtlCol="0">
            <a:spAutoFit/>
          </a:bodyPr>
          <a:lstStyle/>
          <a:p>
            <a:pPr algn="r"/>
            <a:r>
              <a:rPr lang="en-AU" sz="1800" b="0" i="0" u="none" strike="noStrike" kern="1200" spc="30" baseline="0" dirty="0">
                <a:solidFill>
                  <a:srgbClr val="F68D33"/>
                </a:solidFill>
                <a:latin typeface="Staatliches" pitchFamily="2" charset="0"/>
                <a:ea typeface="+mn-ea"/>
                <a:cs typeface="+mn-cs"/>
              </a:rPr>
              <a:t> A R.E.C.I.P.E. FOR RESILIENCE. </a:t>
            </a:r>
            <a:r>
              <a:rPr lang="en-AU" sz="1800" b="0" i="0" u="none" strike="noStrike" kern="1200" spc="30" baseline="0" dirty="0">
                <a:solidFill>
                  <a:schemeClr val="bg1"/>
                </a:solidFill>
                <a:latin typeface="Staatliches" pitchFamily="2" charset="0"/>
                <a:ea typeface="+mn-ea"/>
                <a:cs typeface="+mn-cs"/>
              </a:rPr>
              <a:t>PART ONE.</a:t>
            </a:r>
            <a:endParaRPr lang="en-AU" b="0" spc="30" baseline="0" dirty="0">
              <a:solidFill>
                <a:schemeClr val="bg1"/>
              </a:solidFill>
              <a:latin typeface="Staatliches" pitchFamily="2" charset="0"/>
            </a:endParaRPr>
          </a:p>
        </p:txBody>
      </p:sp>
    </p:spTree>
    <p:extLst>
      <p:ext uri="{BB962C8B-B14F-4D97-AF65-F5344CB8AC3E}">
        <p14:creationId xmlns:p14="http://schemas.microsoft.com/office/powerpoint/2010/main" val="82319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453B-4222-4C9C-81D9-FAC8BB444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989C2B4-7D76-4E3E-B017-E16857F97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35873-F610-4F72-A282-61A797A76B2A}"/>
              </a:ext>
            </a:extLst>
          </p:cNvPr>
          <p:cNvSpPr>
            <a:spLocks noGrp="1"/>
          </p:cNvSpPr>
          <p:nvPr>
            <p:ph type="dt" sz="half" idx="10"/>
          </p:nvPr>
        </p:nvSpPr>
        <p:spPr/>
        <p:txBody>
          <a:bodyPr/>
          <a:lstStyle/>
          <a:p>
            <a:fld id="{B2497495-0637-405E-AE64-5CC7506D51F5}" type="datetime1">
              <a:rPr lang="en-US" smtClean="0"/>
              <a:t>8/12/2020</a:t>
            </a:fld>
            <a:endParaRPr lang="en-US" dirty="0"/>
          </a:p>
        </p:txBody>
      </p:sp>
      <p:sp>
        <p:nvSpPr>
          <p:cNvPr id="5" name="Footer Placeholder 4">
            <a:extLst>
              <a:ext uri="{FF2B5EF4-FFF2-40B4-BE49-F238E27FC236}">
                <a16:creationId xmlns:a16="http://schemas.microsoft.com/office/drawing/2014/main" id="{C228FDCD-B665-4E77-A8EE-A4CDFADCF7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E6B4B-9979-4A1E-95C0-FCC2BE9BDE3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244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53D5-21C1-4E3F-B516-61103139940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FE11C-F1B2-41F6-B79F-A0C04177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5C536B4-0B07-45DA-8B99-91B092B1B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C3EE9F-B41E-410F-8023-15533206FB33}"/>
              </a:ext>
            </a:extLst>
          </p:cNvPr>
          <p:cNvSpPr>
            <a:spLocks noGrp="1"/>
          </p:cNvSpPr>
          <p:nvPr>
            <p:ph type="dt" sz="half" idx="10"/>
          </p:nvPr>
        </p:nvSpPr>
        <p:spPr/>
        <p:txBody>
          <a:bodyPr/>
          <a:lstStyle/>
          <a:p>
            <a:fld id="{7BFFD690-9426-415D-8B65-26881E07B2D4}" type="datetime1">
              <a:rPr lang="en-US" smtClean="0"/>
              <a:t>8/12/2020</a:t>
            </a:fld>
            <a:endParaRPr lang="en-US" dirty="0"/>
          </a:p>
        </p:txBody>
      </p:sp>
      <p:sp>
        <p:nvSpPr>
          <p:cNvPr id="6" name="Footer Placeholder 5">
            <a:extLst>
              <a:ext uri="{FF2B5EF4-FFF2-40B4-BE49-F238E27FC236}">
                <a16:creationId xmlns:a16="http://schemas.microsoft.com/office/drawing/2014/main" id="{0AB09443-8679-49A2-9A7B-EC6C446DD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E2145A-CCB7-49D5-A499-42745211A81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774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29E7-C508-464E-A270-46DE3898C1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439609-C08E-4C0E-B8D6-3011F7B79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86BC11-ECBF-490A-A3AE-C04617D10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9648D5-A136-4F9A-943B-0011D45E7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88E49-F01F-4048-8094-93E0BACE7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C7311A-9936-43C5-9680-BFEE2049C260}"/>
              </a:ext>
            </a:extLst>
          </p:cNvPr>
          <p:cNvSpPr>
            <a:spLocks noGrp="1"/>
          </p:cNvSpPr>
          <p:nvPr>
            <p:ph type="dt" sz="half" idx="10"/>
          </p:nvPr>
        </p:nvSpPr>
        <p:spPr/>
        <p:txBody>
          <a:bodyPr/>
          <a:lstStyle/>
          <a:p>
            <a:fld id="{04C4989A-474C-40DE-95B9-011C28B71673}" type="datetime1">
              <a:rPr lang="en-US" smtClean="0"/>
              <a:t>8/12/2020</a:t>
            </a:fld>
            <a:endParaRPr lang="en-US" dirty="0"/>
          </a:p>
        </p:txBody>
      </p:sp>
      <p:sp>
        <p:nvSpPr>
          <p:cNvPr id="8" name="Footer Placeholder 7">
            <a:extLst>
              <a:ext uri="{FF2B5EF4-FFF2-40B4-BE49-F238E27FC236}">
                <a16:creationId xmlns:a16="http://schemas.microsoft.com/office/drawing/2014/main" id="{C9702A80-6684-447C-AD9C-CA7C6111C0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99CEB8-220A-4EC1-B68D-4ACFF8DC02C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438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503D-FCEB-4E0E-A754-B27C8E4892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D213D72-C577-478C-B8C3-951F332FA9A7}"/>
              </a:ext>
            </a:extLst>
          </p:cNvPr>
          <p:cNvSpPr>
            <a:spLocks noGrp="1"/>
          </p:cNvSpPr>
          <p:nvPr>
            <p:ph type="dt" sz="half" idx="10"/>
          </p:nvPr>
        </p:nvSpPr>
        <p:spPr/>
        <p:txBody>
          <a:bodyPr/>
          <a:lstStyle/>
          <a:p>
            <a:fld id="{5DB4ED54-5B5E-4A04-93D3-5772E3CE3818}" type="datetime1">
              <a:rPr lang="en-US" smtClean="0"/>
              <a:t>8/12/2020</a:t>
            </a:fld>
            <a:endParaRPr lang="en-US" dirty="0"/>
          </a:p>
        </p:txBody>
      </p:sp>
      <p:sp>
        <p:nvSpPr>
          <p:cNvPr id="4" name="Footer Placeholder 3">
            <a:extLst>
              <a:ext uri="{FF2B5EF4-FFF2-40B4-BE49-F238E27FC236}">
                <a16:creationId xmlns:a16="http://schemas.microsoft.com/office/drawing/2014/main" id="{1D9D1CED-549D-4D95-B0B3-00CCCFDEB1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A89EB-DD92-4CF8-AE07-6730BB84205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269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517A5-5056-4692-8DF0-A20B208CE1F2}"/>
              </a:ext>
            </a:extLst>
          </p:cNvPr>
          <p:cNvSpPr>
            <a:spLocks noGrp="1"/>
          </p:cNvSpPr>
          <p:nvPr>
            <p:ph type="dt" sz="half" idx="10"/>
          </p:nvPr>
        </p:nvSpPr>
        <p:spPr/>
        <p:txBody>
          <a:bodyPr/>
          <a:lstStyle/>
          <a:p>
            <a:fld id="{4EDE50D6-574B-40AF-946F-D52A04ADE379}" type="datetime1">
              <a:rPr lang="en-US" smtClean="0"/>
              <a:t>8/12/2020</a:t>
            </a:fld>
            <a:endParaRPr lang="en-US" dirty="0"/>
          </a:p>
        </p:txBody>
      </p:sp>
      <p:sp>
        <p:nvSpPr>
          <p:cNvPr id="3" name="Footer Placeholder 2">
            <a:extLst>
              <a:ext uri="{FF2B5EF4-FFF2-40B4-BE49-F238E27FC236}">
                <a16:creationId xmlns:a16="http://schemas.microsoft.com/office/drawing/2014/main" id="{0061ECFD-B21C-4FD6-83C7-067FD27271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3C3034-14D2-4876-BB1E-CAE71BE413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9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561B-BB39-4254-A543-7BDDCCAD3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FCEB72-7034-47A5-BDE0-32BF03084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E3C1105-06B5-480E-9F9C-CD74ED3D5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762AB-9AC8-4DC2-B35E-4D697F34E2AE}"/>
              </a:ext>
            </a:extLst>
          </p:cNvPr>
          <p:cNvSpPr>
            <a:spLocks noGrp="1"/>
          </p:cNvSpPr>
          <p:nvPr>
            <p:ph type="dt" sz="half" idx="10"/>
          </p:nvPr>
        </p:nvSpPr>
        <p:spPr/>
        <p:txBody>
          <a:bodyPr/>
          <a:lstStyle/>
          <a:p>
            <a:fld id="{D82884F1-FFEA-405F-9602-3DCA865EDA4E}" type="datetime1">
              <a:rPr lang="en-US" smtClean="0"/>
              <a:t>8/12/2020</a:t>
            </a:fld>
            <a:endParaRPr lang="en-US" dirty="0"/>
          </a:p>
        </p:txBody>
      </p:sp>
      <p:sp>
        <p:nvSpPr>
          <p:cNvPr id="6" name="Footer Placeholder 5">
            <a:extLst>
              <a:ext uri="{FF2B5EF4-FFF2-40B4-BE49-F238E27FC236}">
                <a16:creationId xmlns:a16="http://schemas.microsoft.com/office/drawing/2014/main" id="{9FC3348B-7A26-4EB0-9A75-64E58BD6D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E22E2B-29DB-4EF9-A353-130ED0F468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4303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2533-5444-4B5D-AFD4-810A2A0DE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8715E20-1FC7-45C1-A59C-EC11470D9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4F5BCDA-C675-41E9-84E6-2E441D06C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1D635-026E-4663-AC30-4FB097896B8F}"/>
              </a:ext>
            </a:extLst>
          </p:cNvPr>
          <p:cNvSpPr>
            <a:spLocks noGrp="1"/>
          </p:cNvSpPr>
          <p:nvPr>
            <p:ph type="dt" sz="half" idx="10"/>
          </p:nvPr>
        </p:nvSpPr>
        <p:spPr/>
        <p:txBody>
          <a:bodyPr/>
          <a:lstStyle/>
          <a:p>
            <a:fld id="{7E18DB4A-8810-4A10-AD5C-D5E2C667F5B3}" type="datetime1">
              <a:rPr lang="en-US" smtClean="0"/>
              <a:t>8/12/2020</a:t>
            </a:fld>
            <a:endParaRPr lang="en-US" dirty="0"/>
          </a:p>
        </p:txBody>
      </p:sp>
      <p:sp>
        <p:nvSpPr>
          <p:cNvPr id="6" name="Footer Placeholder 5">
            <a:extLst>
              <a:ext uri="{FF2B5EF4-FFF2-40B4-BE49-F238E27FC236}">
                <a16:creationId xmlns:a16="http://schemas.microsoft.com/office/drawing/2014/main" id="{C0CD71CF-1CA8-481E-928F-8A04E3E51D0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F27EE6E8-F641-4876-B349-97C9EAE6A57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62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9A364-0E73-4C00-9A24-C17595B45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705AEB-3F5E-4C13-A6D0-996900922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DC5906-10CE-4E04-9BEB-6ACE46C8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8/12/2020</a:t>
            </a:fld>
            <a:endParaRPr lang="en-US" dirty="0"/>
          </a:p>
        </p:txBody>
      </p:sp>
      <p:sp>
        <p:nvSpPr>
          <p:cNvPr id="5" name="Footer Placeholder 4">
            <a:extLst>
              <a:ext uri="{FF2B5EF4-FFF2-40B4-BE49-F238E27FC236}">
                <a16:creationId xmlns:a16="http://schemas.microsoft.com/office/drawing/2014/main" id="{B3E89F91-DE2E-4BEB-BCE9-7E92F95F9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FB5810-2EA1-4CCA-A565-ECE1DB398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5160132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ink.springer.com/content/pdf/10.1007/s40572-020-00275-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algarnoinstitute.org.au/images/resources/pdf/cannabis-conundrum/All_Young_Cannabis_Users_Face_Psychosis_RiskMedscape201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algarnoinstitute.org.au/images/resources/pdf/cannabis-conundrum/Impactsofcannabinoidepigenetics.pdf?5f3344c0" TargetMode="External"/><Relationship Id="rId7" Type="http://schemas.openxmlformats.org/officeDocument/2006/relationships/hyperlink" Target="https://www.dalgarnoinstitute.org.au/images/resources/pdf/druginfo/sheets/VapingInfoSheet10-07-20.pdf"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dalgarnoinstitute.org.au/images/resources/pdf/druginfo/sheets/Cannabis%20Conundrum%20Info%20Sheet.pdf" TargetMode="External"/><Relationship Id="rId5" Type="http://schemas.openxmlformats.org/officeDocument/2006/relationships/hyperlink" Target="https://www.dalgarnoinstitute.org.au/images/resources/pdf/dart/2016-17/Social_Determinants_SubstanceUSEFINALDocJan2017.pdf" TargetMode="External"/><Relationship Id="rId4" Type="http://schemas.openxmlformats.org/officeDocument/2006/relationships/hyperlink" Target="https://www.dalgarnoinstitute.org.au/images/resources/pdf/aod/ChangingNarrative-BuildingDemolishResilience.2019.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25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81167" y="2417279"/>
            <a:ext cx="11267908" cy="5160262"/>
          </a:xfrm>
        </p:spPr>
        <p:txBody>
          <a:bodyPr>
            <a:normAutofit/>
          </a:bodyPr>
          <a:lstStyle/>
          <a:p>
            <a:pPr marL="0" indent="0">
              <a:lnSpc>
                <a:spcPct val="100000"/>
              </a:lnSpc>
              <a:spcBef>
                <a:spcPts val="2400"/>
              </a:spcBef>
              <a:buNone/>
            </a:pPr>
            <a:r>
              <a:rPr lang="en-US" sz="3600" dirty="0"/>
              <a:t>All cells of the body have essentially the same DNA, yet different organs and tissues serve vastly different functions and also retain their identity as their cells divide. </a:t>
            </a:r>
          </a:p>
          <a:p>
            <a:pPr marL="0" indent="0">
              <a:lnSpc>
                <a:spcPct val="100000"/>
              </a:lnSpc>
              <a:spcBef>
                <a:spcPts val="2400"/>
              </a:spcBef>
              <a:buNone/>
            </a:pPr>
            <a:r>
              <a:rPr lang="en-US" sz="3600" dirty="0"/>
              <a:t>This </a:t>
            </a:r>
            <a:r>
              <a:rPr lang="en-US" sz="3600" u="sng" dirty="0"/>
              <a:t>cellular identity is epigenetic information</a:t>
            </a:r>
            <a:r>
              <a:rPr lang="en-US" sz="3600" dirty="0"/>
              <a:t>, or information that is ‘</a:t>
            </a:r>
            <a:r>
              <a:rPr lang="en-US" sz="3600" dirty="0" err="1"/>
              <a:t>ontop</a:t>
            </a:r>
            <a:r>
              <a:rPr lang="en-US" sz="3600" dirty="0"/>
              <a:t>’ the genes themselves…</a:t>
            </a:r>
          </a:p>
        </p:txBody>
      </p:sp>
      <p:sp>
        <p:nvSpPr>
          <p:cNvPr id="6" name="Title 1">
            <a:extLst>
              <a:ext uri="{FF2B5EF4-FFF2-40B4-BE49-F238E27FC236}">
                <a16:creationId xmlns:a16="http://schemas.microsoft.com/office/drawing/2014/main" id="{A7FCD080-1044-4532-9010-FC488B8DA1FC}"/>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EC4FF871-6496-4E8A-A425-3B495F0CBD57}"/>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8100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1A4F-5EDD-407E-B0BE-EB5E5FA64FE9}"/>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265043" y="1399971"/>
            <a:ext cx="7076661" cy="4921316"/>
          </a:xfrm>
        </p:spPr>
        <p:txBody>
          <a:bodyPr>
            <a:normAutofit fontScale="92500"/>
          </a:bodyPr>
          <a:lstStyle/>
          <a:p>
            <a:pPr marL="0" indent="0">
              <a:spcBef>
                <a:spcPts val="2400"/>
              </a:spcBef>
              <a:buNone/>
            </a:pPr>
            <a:endParaRPr lang="en-US" sz="3500" dirty="0"/>
          </a:p>
          <a:p>
            <a:pPr marL="0" indent="0">
              <a:spcBef>
                <a:spcPts val="2400"/>
              </a:spcBef>
              <a:buNone/>
            </a:pPr>
            <a:r>
              <a:rPr lang="en-US" sz="3500" b="1" i="1" dirty="0"/>
              <a:t>Remember your DNA doesn’t change, but many factors influence the way the genetic information plays out. </a:t>
            </a:r>
          </a:p>
          <a:p>
            <a:pPr marL="0" indent="0">
              <a:spcBef>
                <a:spcPts val="2400"/>
              </a:spcBef>
              <a:buNone/>
            </a:pPr>
            <a:r>
              <a:rPr lang="en-US" sz="3500" b="1" i="1" dirty="0"/>
              <a:t>Even ‘encode’ over time. It can be slow and subtle, but that’s how much influence all the </a:t>
            </a:r>
            <a:r>
              <a:rPr lang="en-US" sz="3500" b="1" dirty="0">
                <a:latin typeface="Staatliches" pitchFamily="2" charset="0"/>
              </a:rPr>
              <a:t>RECIPE</a:t>
            </a:r>
            <a:r>
              <a:rPr lang="en-US" sz="3500" b="1" i="1" dirty="0"/>
              <a:t> factors can have on outcomes – we have some influence over changing them. </a:t>
            </a:r>
            <a:endParaRPr lang="en-AU" sz="3500" b="1" i="1" dirty="0"/>
          </a:p>
        </p:txBody>
      </p:sp>
      <p:sp>
        <p:nvSpPr>
          <p:cNvPr id="4" name="Title 1">
            <a:extLst>
              <a:ext uri="{FF2B5EF4-FFF2-40B4-BE49-F238E27FC236}">
                <a16:creationId xmlns:a16="http://schemas.microsoft.com/office/drawing/2014/main" id="{6330FF32-4A7E-439F-B820-160EC62F3E29}"/>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27093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81167" y="2449728"/>
            <a:ext cx="11029616" cy="5307496"/>
          </a:xfrm>
        </p:spPr>
        <p:txBody>
          <a:bodyPr>
            <a:normAutofit/>
          </a:bodyPr>
          <a:lstStyle/>
          <a:p>
            <a:pPr marL="0" indent="0">
              <a:lnSpc>
                <a:spcPct val="100000"/>
              </a:lnSpc>
              <a:spcBef>
                <a:spcPts val="2400"/>
              </a:spcBef>
              <a:buNone/>
            </a:pPr>
            <a:r>
              <a:rPr lang="en-US" sz="4000" dirty="0"/>
              <a:t>For instance…Exposure to nicotine and other toxins causes substantial epigenetic changes in smokers, as well as in the cord blood and placenta of fetuses exposed prenatally, affecting genes involved in normal pulmonary (lung) function and cancer…</a:t>
            </a:r>
          </a:p>
        </p:txBody>
      </p:sp>
      <p:sp>
        <p:nvSpPr>
          <p:cNvPr id="6" name="Title 1">
            <a:extLst>
              <a:ext uri="{FF2B5EF4-FFF2-40B4-BE49-F238E27FC236}">
                <a16:creationId xmlns:a16="http://schemas.microsoft.com/office/drawing/2014/main" id="{AA108F6E-625E-4163-9A85-3615A877C6CF}"/>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198C4B77-BA36-405E-AA14-13862B57C6FD}"/>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9209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619705" y="2122627"/>
            <a:ext cx="11320503" cy="5307496"/>
          </a:xfrm>
        </p:spPr>
        <p:txBody>
          <a:bodyPr>
            <a:normAutofit/>
          </a:bodyPr>
          <a:lstStyle/>
          <a:p>
            <a:pPr marL="0" indent="0">
              <a:lnSpc>
                <a:spcPct val="100000"/>
              </a:lnSpc>
              <a:spcBef>
                <a:spcPts val="2400"/>
              </a:spcBef>
              <a:buNone/>
            </a:pPr>
            <a:r>
              <a:rPr lang="en-US" sz="4000" dirty="0"/>
              <a:t>Also…Exercise has mechanistically important effects on the skeletal-muscle epigenome, as may trauma in early life. Recently, post-traumatic stress disorder has been linked to epigenetic changes prospectively. </a:t>
            </a:r>
          </a:p>
          <a:p>
            <a:pPr marL="0" indent="0" algn="r">
              <a:lnSpc>
                <a:spcPct val="100000"/>
              </a:lnSpc>
              <a:spcBef>
                <a:spcPts val="2400"/>
              </a:spcBef>
              <a:buNone/>
            </a:pPr>
            <a:r>
              <a:rPr lang="en-US" sz="2000" dirty="0"/>
              <a:t>The Key Role of Epigenetics in Human Disease Prevention and Mitigation Andrew P. Feinberg, M.D., M.P.H.  New England Journal of Medicine 378; 14 nejm.org April 5, 2018</a:t>
            </a:r>
          </a:p>
        </p:txBody>
      </p:sp>
      <p:sp>
        <p:nvSpPr>
          <p:cNvPr id="6" name="Title 1">
            <a:extLst>
              <a:ext uri="{FF2B5EF4-FFF2-40B4-BE49-F238E27FC236}">
                <a16:creationId xmlns:a16="http://schemas.microsoft.com/office/drawing/2014/main" id="{E017B95E-6A64-4726-9335-43DCA06BE6FF}"/>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95D8489B-AC25-4AFE-A7BC-F66112A0CDC7}"/>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241243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81167" y="2301526"/>
            <a:ext cx="10915483" cy="3937349"/>
          </a:xfrm>
        </p:spPr>
        <p:txBody>
          <a:bodyPr>
            <a:normAutofit lnSpcReduction="10000"/>
          </a:bodyPr>
          <a:lstStyle/>
          <a:p>
            <a:pPr marL="0" indent="0">
              <a:lnSpc>
                <a:spcPct val="100000"/>
              </a:lnSpc>
              <a:spcBef>
                <a:spcPts val="2400"/>
              </a:spcBef>
              <a:buNone/>
            </a:pPr>
            <a:r>
              <a:rPr lang="en-US" sz="3500" dirty="0"/>
              <a:t>Understand all the other components of the </a:t>
            </a:r>
            <a:r>
              <a:rPr lang="en-US" sz="3500" b="1" dirty="0"/>
              <a:t>RECIPE</a:t>
            </a:r>
            <a:r>
              <a:rPr lang="en-US" sz="3500" dirty="0"/>
              <a:t>, relationship, environment, conduct, information and practice can all also influence the epigenome and how it can shape you. </a:t>
            </a:r>
          </a:p>
          <a:p>
            <a:pPr marL="0" indent="0">
              <a:lnSpc>
                <a:spcPct val="100000"/>
              </a:lnSpc>
              <a:spcBef>
                <a:spcPts val="2400"/>
              </a:spcBef>
              <a:buNone/>
            </a:pPr>
            <a:r>
              <a:rPr lang="en-US" sz="3500" dirty="0"/>
              <a:t>So, when we stop being wheelbarrows and start choosing best-practice for best health and well-being outcomes, we can be more self-determining. </a:t>
            </a:r>
          </a:p>
        </p:txBody>
      </p:sp>
      <p:sp>
        <p:nvSpPr>
          <p:cNvPr id="6" name="Title 1">
            <a:extLst>
              <a:ext uri="{FF2B5EF4-FFF2-40B4-BE49-F238E27FC236}">
                <a16:creationId xmlns:a16="http://schemas.microsoft.com/office/drawing/2014/main" id="{42FE2C76-16A9-4DAF-BB1D-EF0ACC9F0E7E}"/>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DEBC5088-841D-4FD7-90CF-AE965972D9CC}"/>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26346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12714" y="2377726"/>
            <a:ext cx="11166522" cy="5508974"/>
          </a:xfrm>
        </p:spPr>
        <p:txBody>
          <a:bodyPr>
            <a:normAutofit/>
          </a:bodyPr>
          <a:lstStyle/>
          <a:p>
            <a:pPr marL="0" indent="0">
              <a:lnSpc>
                <a:spcPct val="100000"/>
              </a:lnSpc>
              <a:spcBef>
                <a:spcPts val="2400"/>
              </a:spcBef>
              <a:buNone/>
            </a:pPr>
            <a:r>
              <a:rPr lang="en-US" sz="3500" dirty="0"/>
              <a:t>However, if we choose to stay in bad relationships, poor environments and listen to the wrong information and act out poorly, then we reinforce, mess. </a:t>
            </a:r>
          </a:p>
          <a:p>
            <a:pPr marL="0" indent="0">
              <a:lnSpc>
                <a:spcPct val="100000"/>
              </a:lnSpc>
              <a:spcBef>
                <a:spcPts val="2400"/>
              </a:spcBef>
              <a:buNone/>
            </a:pPr>
            <a:r>
              <a:rPr lang="en-US" sz="3500" dirty="0"/>
              <a:t>I’ve never met anyone yet who in principal doesn’t want to be a badly manipulated wheelbarrow, but the choices they continue to make often keep them there.</a:t>
            </a:r>
            <a:endParaRPr lang="en-AU" sz="3500" dirty="0"/>
          </a:p>
        </p:txBody>
      </p:sp>
      <p:sp>
        <p:nvSpPr>
          <p:cNvPr id="6" name="Title 1">
            <a:extLst>
              <a:ext uri="{FF2B5EF4-FFF2-40B4-BE49-F238E27FC236}">
                <a16:creationId xmlns:a16="http://schemas.microsoft.com/office/drawing/2014/main" id="{F28B7C2B-DF16-48DB-80B2-FF4D54528E77}"/>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6989E6AF-8146-4CC4-8F6F-D4919E2F5DCD}"/>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14059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81167" y="2254690"/>
            <a:ext cx="11521531" cy="5113767"/>
          </a:xfrm>
        </p:spPr>
        <p:txBody>
          <a:bodyPr>
            <a:normAutofit/>
          </a:bodyPr>
          <a:lstStyle/>
          <a:p>
            <a:pPr marL="0" indent="0">
              <a:lnSpc>
                <a:spcPct val="100000"/>
              </a:lnSpc>
              <a:spcBef>
                <a:spcPts val="2400"/>
              </a:spcBef>
              <a:buNone/>
            </a:pPr>
            <a:r>
              <a:rPr lang="en-US" sz="3300" dirty="0"/>
              <a:t>However, one thing that will more quickly mess up, and mess with this space, is </a:t>
            </a:r>
            <a:r>
              <a:rPr lang="en-US" sz="3300" b="1" dirty="0"/>
              <a:t>substance</a:t>
            </a:r>
            <a:r>
              <a:rPr lang="en-US" sz="3300" dirty="0"/>
              <a:t> use. As research shows, smoking and alcohol are not helpful, and as we’ll learn in other sessions, illicit drugs like Stimulants (Meth, Ecstasy, Cocaine), Opioids and Cannabis all seriously influence the epigenetic mechanism for the worse.</a:t>
            </a:r>
          </a:p>
        </p:txBody>
      </p:sp>
      <p:sp>
        <p:nvSpPr>
          <p:cNvPr id="6" name="Title 1">
            <a:extLst>
              <a:ext uri="{FF2B5EF4-FFF2-40B4-BE49-F238E27FC236}">
                <a16:creationId xmlns:a16="http://schemas.microsoft.com/office/drawing/2014/main" id="{8A11481F-E42E-4230-9F5E-EEA9E146D600}"/>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A2E7D17E-9008-401E-B5E8-9EE07D646DC0}"/>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
        <p:nvSpPr>
          <p:cNvPr id="8" name="Title 1">
            <a:extLst>
              <a:ext uri="{FF2B5EF4-FFF2-40B4-BE49-F238E27FC236}">
                <a16:creationId xmlns:a16="http://schemas.microsoft.com/office/drawing/2014/main" id="{D51A2F15-64EA-4813-8206-32A88EFE8473}"/>
              </a:ext>
            </a:extLst>
          </p:cNvPr>
          <p:cNvSpPr txBox="1">
            <a:spLocks/>
          </p:cNvSpPr>
          <p:nvPr/>
        </p:nvSpPr>
        <p:spPr>
          <a:xfrm>
            <a:off x="-843166" y="5363307"/>
            <a:ext cx="13847965" cy="1071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5200" dirty="0" err="1">
                <a:solidFill>
                  <a:schemeClr val="tx1"/>
                </a:solidFill>
              </a:rPr>
              <a:t>DDDD</a:t>
            </a:r>
            <a:r>
              <a:rPr lang="en-US" sz="5200" dirty="0" err="1">
                <a:solidFill>
                  <a:srgbClr val="F68D33"/>
                </a:solidFill>
              </a:rPr>
              <a:t>drug</a:t>
            </a:r>
            <a:r>
              <a:rPr lang="en-US" sz="5200" dirty="0">
                <a:solidFill>
                  <a:srgbClr val="F68D33"/>
                </a:solidFill>
              </a:rPr>
              <a:t> use is messing with your genes, </a:t>
            </a:r>
            <a:r>
              <a:rPr lang="en-US" sz="5200" dirty="0" err="1">
                <a:solidFill>
                  <a:srgbClr val="F68D33"/>
                </a:solidFill>
              </a:rPr>
              <a:t>people!</a:t>
            </a:r>
            <a:r>
              <a:rPr lang="en-US" sz="5200" dirty="0" err="1">
                <a:solidFill>
                  <a:schemeClr val="tx1"/>
                </a:solidFill>
              </a:rPr>
              <a:t>d</a:t>
            </a:r>
            <a:r>
              <a:rPr lang="en-US" sz="5200" dirty="0">
                <a:solidFill>
                  <a:srgbClr val="F68D33"/>
                </a:solidFill>
              </a:rPr>
              <a:t> </a:t>
            </a:r>
            <a:endParaRPr lang="en-AU" sz="5200" dirty="0">
              <a:solidFill>
                <a:srgbClr val="F68D33"/>
              </a:solidFill>
            </a:endParaRPr>
          </a:p>
        </p:txBody>
      </p:sp>
    </p:spTree>
    <p:extLst>
      <p:ext uri="{BB962C8B-B14F-4D97-AF65-F5344CB8AC3E}">
        <p14:creationId xmlns:p14="http://schemas.microsoft.com/office/powerpoint/2010/main" val="399207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0C8E-E2FE-4A37-B515-EED41978B315}"/>
              </a:ext>
            </a:extLst>
          </p:cNvPr>
          <p:cNvSpPr>
            <a:spLocks noGrp="1"/>
          </p:cNvSpPr>
          <p:nvPr>
            <p:ph type="title"/>
          </p:nvPr>
        </p:nvSpPr>
        <p:spPr>
          <a:xfrm>
            <a:off x="-724054" y="644940"/>
            <a:ext cx="13093854" cy="1338470"/>
          </a:xfrm>
        </p:spPr>
        <p:txBody>
          <a:bodyPr>
            <a:noAutofit/>
          </a:bodyPr>
          <a:lstStyle/>
          <a:p>
            <a:r>
              <a:rPr lang="en-US" dirty="0" err="1">
                <a:solidFill>
                  <a:schemeClr val="tx1"/>
                </a:solidFill>
              </a:rPr>
              <a:t>DDDD</a:t>
            </a:r>
            <a:r>
              <a:rPr lang="en-US" dirty="0" err="1"/>
              <a:t>Cannabis</a:t>
            </a:r>
            <a:r>
              <a:rPr lang="en-US" dirty="0"/>
              <a:t> Exposure During Critical Windows </a:t>
            </a:r>
            <a:r>
              <a:rPr lang="en-US" dirty="0" err="1"/>
              <a:t>of</a:t>
            </a:r>
            <a:r>
              <a:rPr lang="en-US" dirty="0" err="1">
                <a:solidFill>
                  <a:schemeClr val="tx1"/>
                </a:solidFill>
              </a:rPr>
              <a:t>D</a:t>
            </a:r>
            <a:r>
              <a:rPr lang="en-US" dirty="0"/>
              <a:t> </a:t>
            </a:r>
            <a:r>
              <a:rPr lang="en-US" dirty="0" err="1">
                <a:solidFill>
                  <a:schemeClr val="tx1"/>
                </a:solidFill>
              </a:rPr>
              <a:t>DDDD</a:t>
            </a:r>
            <a:r>
              <a:rPr lang="en-US" dirty="0" err="1"/>
              <a:t>Development</a:t>
            </a:r>
            <a:r>
              <a:rPr lang="en-US" dirty="0"/>
              <a:t>: </a:t>
            </a:r>
            <a:r>
              <a:rPr lang="en-US" dirty="0">
                <a:solidFill>
                  <a:srgbClr val="F68D33"/>
                </a:solidFill>
              </a:rPr>
              <a:t>Epigenetic and Molecular </a:t>
            </a:r>
            <a:r>
              <a:rPr lang="en-US" dirty="0" err="1">
                <a:solidFill>
                  <a:srgbClr val="F68D33"/>
                </a:solidFill>
              </a:rPr>
              <a:t>Pathways</a:t>
            </a:r>
            <a:r>
              <a:rPr lang="en-US" dirty="0" err="1">
                <a:solidFill>
                  <a:schemeClr val="tx1"/>
                </a:solidFill>
              </a:rPr>
              <a:t>D</a:t>
            </a:r>
            <a:r>
              <a:rPr lang="en-US" dirty="0">
                <a:solidFill>
                  <a:srgbClr val="F68D33"/>
                </a:solidFill>
              </a:rPr>
              <a:t> </a:t>
            </a:r>
            <a:r>
              <a:rPr lang="en-US" dirty="0" err="1">
                <a:solidFill>
                  <a:schemeClr val="tx1"/>
                </a:solidFill>
              </a:rPr>
              <a:t>DDDD</a:t>
            </a:r>
            <a:r>
              <a:rPr lang="en-US" dirty="0" err="1">
                <a:solidFill>
                  <a:srgbClr val="F68D33"/>
                </a:solidFill>
              </a:rPr>
              <a:t>Implicated</a:t>
            </a:r>
            <a:r>
              <a:rPr lang="en-US" dirty="0">
                <a:solidFill>
                  <a:srgbClr val="F68D33"/>
                </a:solidFill>
              </a:rPr>
              <a:t> in Neuropsychiatric </a:t>
            </a:r>
            <a:r>
              <a:rPr lang="en-US" dirty="0" err="1">
                <a:solidFill>
                  <a:srgbClr val="F68D33"/>
                </a:solidFill>
              </a:rPr>
              <a:t>Disease</a:t>
            </a:r>
            <a:r>
              <a:rPr lang="en-US" dirty="0" err="1">
                <a:solidFill>
                  <a:schemeClr val="tx1"/>
                </a:solidFill>
              </a:rPr>
              <a:t>D</a:t>
            </a:r>
            <a:r>
              <a:rPr lang="en-US" dirty="0">
                <a:solidFill>
                  <a:srgbClr val="F68D33"/>
                </a:solidFill>
              </a:rPr>
              <a:t> </a:t>
            </a:r>
            <a:endParaRPr lang="en-AU" dirty="0">
              <a:solidFill>
                <a:srgbClr val="F68D33"/>
              </a:solidFill>
            </a:endParaRPr>
          </a:p>
        </p:txBody>
      </p:sp>
      <p:sp>
        <p:nvSpPr>
          <p:cNvPr id="3" name="Content Placeholder 2">
            <a:extLst>
              <a:ext uri="{FF2B5EF4-FFF2-40B4-BE49-F238E27FC236}">
                <a16:creationId xmlns:a16="http://schemas.microsoft.com/office/drawing/2014/main" id="{DC6EC3E1-AE27-49A7-8641-E1C6ACBBF0A6}"/>
              </a:ext>
            </a:extLst>
          </p:cNvPr>
          <p:cNvSpPr>
            <a:spLocks noGrp="1"/>
          </p:cNvSpPr>
          <p:nvPr>
            <p:ph idx="1"/>
          </p:nvPr>
        </p:nvSpPr>
        <p:spPr>
          <a:xfrm>
            <a:off x="450336" y="2320234"/>
            <a:ext cx="11530344" cy="5108713"/>
          </a:xfrm>
        </p:spPr>
        <p:txBody>
          <a:bodyPr>
            <a:noAutofit/>
          </a:bodyPr>
          <a:lstStyle/>
          <a:p>
            <a:pPr marL="0" indent="0">
              <a:lnSpc>
                <a:spcPct val="100000"/>
              </a:lnSpc>
              <a:spcBef>
                <a:spcPts val="1800"/>
              </a:spcBef>
              <a:buNone/>
            </a:pPr>
            <a:r>
              <a:rPr lang="en-US" sz="2400" dirty="0"/>
              <a:t>Developmental cannabis exposure alters epigenetic processes with functional gene consequences. These include potentially heritable alterations in genes and molecular pathways critical for brain development and associated with </a:t>
            </a:r>
          </a:p>
          <a:p>
            <a:pPr>
              <a:lnSpc>
                <a:spcPct val="100000"/>
              </a:lnSpc>
              <a:spcBef>
                <a:spcPts val="1800"/>
              </a:spcBef>
            </a:pPr>
            <a:r>
              <a:rPr lang="en-US" sz="2400" b="1" dirty="0"/>
              <a:t>autism spectrum disorder (ASD), </a:t>
            </a:r>
          </a:p>
          <a:p>
            <a:pPr>
              <a:lnSpc>
                <a:spcPct val="100000"/>
              </a:lnSpc>
              <a:spcBef>
                <a:spcPts val="600"/>
              </a:spcBef>
            </a:pPr>
            <a:r>
              <a:rPr lang="en-US" sz="2400" b="1" dirty="0"/>
              <a:t>attention deficit hyperactivity disorder (ADHD), </a:t>
            </a:r>
          </a:p>
          <a:p>
            <a:pPr>
              <a:lnSpc>
                <a:spcPct val="100000"/>
              </a:lnSpc>
              <a:spcBef>
                <a:spcPts val="600"/>
              </a:spcBef>
            </a:pPr>
            <a:r>
              <a:rPr lang="en-US" sz="2400" b="1" dirty="0"/>
              <a:t>schizophrenia, </a:t>
            </a:r>
          </a:p>
          <a:p>
            <a:pPr>
              <a:lnSpc>
                <a:spcPct val="100000"/>
              </a:lnSpc>
              <a:spcBef>
                <a:spcPts val="600"/>
              </a:spcBef>
            </a:pPr>
            <a:r>
              <a:rPr lang="en-US" sz="2400" b="1" dirty="0"/>
              <a:t>addiction, </a:t>
            </a:r>
          </a:p>
          <a:p>
            <a:pPr>
              <a:lnSpc>
                <a:spcPct val="100000"/>
              </a:lnSpc>
              <a:spcBef>
                <a:spcPts val="600"/>
              </a:spcBef>
            </a:pPr>
            <a:r>
              <a:rPr lang="en-US" sz="2400" dirty="0"/>
              <a:t>and other </a:t>
            </a:r>
            <a:r>
              <a:rPr lang="en-US" sz="2400" b="1" dirty="0"/>
              <a:t>psychiatric diseases.</a:t>
            </a:r>
          </a:p>
          <a:p>
            <a:pPr marL="0" indent="0" algn="r">
              <a:spcBef>
                <a:spcPts val="1800"/>
              </a:spcBef>
              <a:buNone/>
            </a:pPr>
            <a:r>
              <a:rPr lang="en-US" sz="2000" i="1" dirty="0"/>
              <a:t>Springer Academic </a:t>
            </a:r>
            <a:r>
              <a:rPr lang="en-US" sz="2000" i="1" dirty="0">
                <a:hlinkClick r:id="rId2"/>
              </a:rPr>
              <a:t>https://link.springer.com/content/pdf/10.1007/s40572-020-00275-4.pdf</a:t>
            </a:r>
            <a:endParaRPr lang="en-US" sz="2000" i="1" dirty="0"/>
          </a:p>
        </p:txBody>
      </p:sp>
    </p:spTree>
    <p:extLst>
      <p:ext uri="{BB962C8B-B14F-4D97-AF65-F5344CB8AC3E}">
        <p14:creationId xmlns:p14="http://schemas.microsoft.com/office/powerpoint/2010/main" val="42002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1619-FDF9-4BA4-8C41-58FD927481B1}"/>
              </a:ext>
            </a:extLst>
          </p:cNvPr>
          <p:cNvSpPr>
            <a:spLocks noGrp="1"/>
          </p:cNvSpPr>
          <p:nvPr>
            <p:ph type="title"/>
          </p:nvPr>
        </p:nvSpPr>
        <p:spPr>
          <a:xfrm>
            <a:off x="-574508" y="625956"/>
            <a:ext cx="11029616" cy="609809"/>
          </a:xfrm>
        </p:spPr>
        <p:txBody>
          <a:bodyPr>
            <a:noAutofit/>
          </a:bodyPr>
          <a:lstStyle/>
          <a:p>
            <a:r>
              <a:rPr lang="en-AU" dirty="0" err="1">
                <a:solidFill>
                  <a:schemeClr val="tx1"/>
                </a:solidFill>
              </a:rPr>
              <a:t>DDDD</a:t>
            </a:r>
            <a:r>
              <a:rPr lang="en-AU" dirty="0" err="1"/>
              <a:t>All</a:t>
            </a:r>
            <a:r>
              <a:rPr lang="en-AU" dirty="0"/>
              <a:t> Young Cannabis Users face psychosis </a:t>
            </a:r>
            <a:r>
              <a:rPr lang="en-AU" dirty="0" err="1"/>
              <a:t>Risk</a:t>
            </a:r>
            <a:r>
              <a:rPr lang="en-AU" dirty="0" err="1">
                <a:solidFill>
                  <a:schemeClr val="tx1"/>
                </a:solidFill>
              </a:rPr>
              <a:t>D</a:t>
            </a:r>
            <a:r>
              <a:rPr lang="en-AU" dirty="0"/>
              <a:t> </a:t>
            </a:r>
          </a:p>
        </p:txBody>
      </p:sp>
      <p:sp>
        <p:nvSpPr>
          <p:cNvPr id="3" name="Content Placeholder 2">
            <a:extLst>
              <a:ext uri="{FF2B5EF4-FFF2-40B4-BE49-F238E27FC236}">
                <a16:creationId xmlns:a16="http://schemas.microsoft.com/office/drawing/2014/main" id="{E1075619-C901-4BFC-84C8-FF410BCEAE98}"/>
              </a:ext>
            </a:extLst>
          </p:cNvPr>
          <p:cNvSpPr>
            <a:spLocks noGrp="1"/>
          </p:cNvSpPr>
          <p:nvPr>
            <p:ph idx="1"/>
          </p:nvPr>
        </p:nvSpPr>
        <p:spPr>
          <a:xfrm>
            <a:off x="450573" y="1454046"/>
            <a:ext cx="11526567" cy="5403954"/>
          </a:xfrm>
        </p:spPr>
        <p:txBody>
          <a:bodyPr>
            <a:normAutofit/>
          </a:bodyPr>
          <a:lstStyle/>
          <a:p>
            <a:pPr marL="0" indent="0">
              <a:lnSpc>
                <a:spcPct val="100000"/>
              </a:lnSpc>
              <a:spcBef>
                <a:spcPts val="2400"/>
              </a:spcBef>
              <a:buNone/>
            </a:pPr>
            <a:r>
              <a:rPr lang="en-US" sz="4000" i="1" dirty="0"/>
              <a:t>“This finding means that all young cannabis users face psychosis risk, not just those with a family history of schizophrenia or a biological factor that increases their susceptibility to the effects of cannabis – The whole population is prone to have this risk.</a:t>
            </a:r>
            <a:endParaRPr lang="en-AU" sz="4000" i="1" dirty="0">
              <a:hlinkClick r:id="rId2"/>
            </a:endParaRPr>
          </a:p>
          <a:p>
            <a:pPr marL="0" indent="0" algn="r">
              <a:buNone/>
            </a:pPr>
            <a:br>
              <a:rPr lang="en-US" sz="2000" dirty="0"/>
            </a:br>
            <a:r>
              <a:rPr lang="en-US" sz="2000" dirty="0"/>
              <a:t>Patricia J. Conrod, PhD, professor of psychiatry, University of Montreal, Canada, </a:t>
            </a:r>
            <a:r>
              <a:rPr lang="en-AU" sz="2000" dirty="0">
                <a:hlinkClick r:id="rId2"/>
              </a:rPr>
              <a:t>https://www.dalgarnoinstitute.org.au/images/resources/pdf/cannabis-conundrum/All_Young_Cannabis_Users_Face_Psychosis_RiskMedscape2018.pdf</a:t>
            </a:r>
            <a:r>
              <a:rPr lang="en-AU" sz="2000" dirty="0"/>
              <a:t> </a:t>
            </a:r>
          </a:p>
        </p:txBody>
      </p:sp>
    </p:spTree>
    <p:extLst>
      <p:ext uri="{BB962C8B-B14F-4D97-AF65-F5344CB8AC3E}">
        <p14:creationId xmlns:p14="http://schemas.microsoft.com/office/powerpoint/2010/main" val="187440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632976-D7BE-468C-86C1-B42E6C2ABE68}"/>
              </a:ext>
            </a:extLst>
          </p:cNvPr>
          <p:cNvSpPr/>
          <p:nvPr/>
        </p:nvSpPr>
        <p:spPr>
          <a:xfrm>
            <a:off x="581191" y="4362896"/>
            <a:ext cx="3219126" cy="1748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452079" y="194873"/>
            <a:ext cx="7360171" cy="5609689"/>
          </a:xfrm>
        </p:spPr>
        <p:txBody>
          <a:bodyPr>
            <a:noAutofit/>
          </a:bodyPr>
          <a:lstStyle/>
          <a:p>
            <a:pPr marL="342900" indent="-342900">
              <a:lnSpc>
                <a:spcPct val="100000"/>
              </a:lnSpc>
              <a:spcBef>
                <a:spcPts val="2400"/>
              </a:spcBef>
              <a:buAutoNum type="arabicParenR"/>
            </a:pPr>
            <a:r>
              <a:rPr lang="en-AU" sz="2600" b="1" dirty="0"/>
              <a:t>Besides drug use (which does bring ‘trauma’ to your biological resilience) using the RECIPE model, what other factors in your life right now are</a:t>
            </a:r>
          </a:p>
          <a:p>
            <a:pPr marL="0" indent="0">
              <a:lnSpc>
                <a:spcPct val="100000"/>
              </a:lnSpc>
              <a:spcBef>
                <a:spcPts val="2400"/>
              </a:spcBef>
              <a:buNone/>
            </a:pPr>
            <a:r>
              <a:rPr lang="en-AU" sz="2600" b="1" dirty="0"/>
              <a:t>	a) undermining your resiliency, detracting 	from best health and well-being and why do 	you think that?</a:t>
            </a:r>
          </a:p>
          <a:p>
            <a:pPr marL="0" indent="0">
              <a:lnSpc>
                <a:spcPct val="100000"/>
              </a:lnSpc>
              <a:spcBef>
                <a:spcPts val="2400"/>
              </a:spcBef>
              <a:buNone/>
            </a:pPr>
            <a:r>
              <a:rPr lang="en-AU" sz="2600" b="1" dirty="0"/>
              <a:t>	b) are building your resiliency and adding to 	a stronger, smarter, healthier and safer you?</a:t>
            </a:r>
          </a:p>
          <a:p>
            <a:pPr marL="342900" indent="-342900">
              <a:lnSpc>
                <a:spcPct val="100000"/>
              </a:lnSpc>
              <a:spcBef>
                <a:spcPts val="2400"/>
              </a:spcBef>
              <a:buAutoNum type="arabicParenR" startAt="2"/>
            </a:pPr>
            <a:r>
              <a:rPr lang="en-AU" sz="2600" b="1" dirty="0"/>
              <a:t>What changes can you make?</a:t>
            </a:r>
          </a:p>
          <a:p>
            <a:pPr marL="342900" indent="-342900">
              <a:lnSpc>
                <a:spcPct val="100000"/>
              </a:lnSpc>
              <a:spcBef>
                <a:spcPts val="2400"/>
              </a:spcBef>
              <a:buAutoNum type="arabicParenR" startAt="2"/>
            </a:pPr>
            <a:r>
              <a:rPr lang="en-AU" sz="2600" b="1" dirty="0"/>
              <a:t> Do you need help to make those changes?    	                            </a:t>
            </a:r>
            <a:r>
              <a:rPr lang="en-AU" sz="3600" dirty="0">
                <a:latin typeface="Staatliches" pitchFamily="2" charset="0"/>
              </a:rPr>
              <a:t>Discuss</a:t>
            </a:r>
            <a:endParaRPr lang="en-AU" sz="2600" dirty="0">
              <a:latin typeface="Staatliches" pitchFamily="2" charset="0"/>
            </a:endParaRPr>
          </a:p>
        </p:txBody>
      </p:sp>
    </p:spTree>
    <p:extLst>
      <p:ext uri="{BB962C8B-B14F-4D97-AF65-F5344CB8AC3E}">
        <p14:creationId xmlns:p14="http://schemas.microsoft.com/office/powerpoint/2010/main" val="8698656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123825" y="555625"/>
            <a:ext cx="11401424" cy="1325563"/>
          </a:xfrm>
        </p:spPr>
        <p:txBody>
          <a:bodyPr>
            <a:noAutofit/>
          </a:bodyPr>
          <a:lstStyle/>
          <a:p>
            <a:r>
              <a:rPr lang="en-US" dirty="0" err="1">
                <a:solidFill>
                  <a:schemeClr val="tx1"/>
                </a:solidFill>
              </a:rPr>
              <a:t>dd</a:t>
            </a:r>
            <a:r>
              <a:rPr lang="en-US" dirty="0" err="1"/>
              <a:t>Some</a:t>
            </a:r>
            <a:r>
              <a:rPr lang="en-US" dirty="0"/>
              <a:t> Basic Learning &amp; Teaching  </a:t>
            </a:r>
            <a:r>
              <a:rPr lang="en-US" dirty="0" err="1"/>
              <a:t>Principles</a:t>
            </a:r>
            <a:r>
              <a:rPr lang="en-US" dirty="0" err="1">
                <a:solidFill>
                  <a:schemeClr val="tx1"/>
                </a:solidFill>
              </a:rPr>
              <a:t>d</a:t>
            </a:r>
            <a:r>
              <a:rPr lang="en-US" dirty="0"/>
              <a:t> </a:t>
            </a:r>
            <a:br>
              <a:rPr lang="en-US" dirty="0"/>
            </a:br>
            <a:r>
              <a:rPr lang="en-US" dirty="0" err="1">
                <a:solidFill>
                  <a:schemeClr val="tx1"/>
                </a:solidFill>
              </a:rPr>
              <a:t>dd</a:t>
            </a:r>
            <a:r>
              <a:rPr lang="en-US" dirty="0" err="1"/>
              <a:t>to</a:t>
            </a:r>
            <a:r>
              <a:rPr lang="en-US" dirty="0"/>
              <a:t> start with – </a:t>
            </a:r>
            <a:r>
              <a:rPr lang="en-US" dirty="0">
                <a:solidFill>
                  <a:srgbClr val="F68D33"/>
                </a:solidFill>
              </a:rPr>
              <a:t>kick off with </a:t>
            </a:r>
            <a:r>
              <a:rPr lang="en-US" dirty="0" err="1">
                <a:solidFill>
                  <a:srgbClr val="F68D33"/>
                </a:solidFill>
              </a:rPr>
              <a:t>science</a:t>
            </a:r>
            <a:r>
              <a:rPr lang="en-US" dirty="0" err="1">
                <a:solidFill>
                  <a:schemeClr val="tx1"/>
                </a:solidFill>
              </a:rPr>
              <a:t>d</a:t>
            </a:r>
            <a:endParaRPr lang="en-US" dirty="0">
              <a:solidFill>
                <a:schemeClr val="tx1"/>
              </a:solidFill>
            </a:endParaRPr>
          </a:p>
        </p:txBody>
      </p:sp>
      <p:pic>
        <p:nvPicPr>
          <p:cNvPr id="7" name="Content Placeholder 6" descr="A close up of a logo&#10;&#10;Description automatically generated">
            <a:extLst>
              <a:ext uri="{FF2B5EF4-FFF2-40B4-BE49-F238E27FC236}">
                <a16:creationId xmlns:a16="http://schemas.microsoft.com/office/drawing/2014/main" id="{57CCC0A1-2787-4E9D-8223-B1449C49DFFC}"/>
              </a:ext>
            </a:extLst>
          </p:cNvPr>
          <p:cNvPicPr>
            <a:picLocks noGrp="1" noChangeAspect="1"/>
          </p:cNvPicPr>
          <p:nvPr>
            <p:ph idx="1"/>
          </p:nvPr>
        </p:nvPicPr>
        <p:blipFill>
          <a:blip r:embed="rId2"/>
          <a:stretch>
            <a:fillRect/>
          </a:stretch>
        </p:blipFill>
        <p:spPr>
          <a:xfrm>
            <a:off x="381000" y="2343382"/>
            <a:ext cx="11401425" cy="3568235"/>
          </a:xfrm>
        </p:spPr>
      </p:pic>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5BCB-CCA8-4430-B61D-DBCC028798E3}"/>
              </a:ext>
            </a:extLst>
          </p:cNvPr>
          <p:cNvSpPr>
            <a:spLocks noGrp="1"/>
          </p:cNvSpPr>
          <p:nvPr>
            <p:ph type="title"/>
          </p:nvPr>
        </p:nvSpPr>
        <p:spPr>
          <a:xfrm>
            <a:off x="581191" y="723898"/>
            <a:ext cx="3219127" cy="5177303"/>
          </a:xfrm>
        </p:spPr>
        <p:txBody>
          <a:bodyPr anchor="ctr">
            <a:normAutofit/>
          </a:bodyPr>
          <a:lstStyle/>
          <a:p>
            <a:pPr algn="ctr"/>
            <a:br>
              <a:rPr lang="en-AU" sz="4400" dirty="0">
                <a:solidFill>
                  <a:schemeClr val="bg1">
                    <a:lumMod val="85000"/>
                    <a:lumOff val="15000"/>
                  </a:schemeClr>
                </a:solidFill>
                <a:latin typeface="Staatliches" pitchFamily="2" charset="0"/>
              </a:rPr>
            </a:br>
            <a:br>
              <a:rPr lang="en-AU" dirty="0">
                <a:solidFill>
                  <a:schemeClr val="bg1">
                    <a:lumMod val="85000"/>
                    <a:lumOff val="15000"/>
                  </a:schemeClr>
                </a:solidFill>
                <a:latin typeface="Staatliches" pitchFamily="2" charset="0"/>
              </a:rPr>
            </a:br>
            <a:br>
              <a:rPr lang="en-US" dirty="0">
                <a:solidFill>
                  <a:schemeClr val="bg1">
                    <a:lumMod val="85000"/>
                    <a:lumOff val="15000"/>
                  </a:schemeClr>
                </a:solidFill>
                <a:latin typeface="Staatliches" pitchFamily="2" charset="0"/>
              </a:rPr>
            </a:br>
            <a:endParaRPr lang="en-AU" dirty="0">
              <a:solidFill>
                <a:schemeClr val="bg1">
                  <a:lumMod val="85000"/>
                  <a:lumOff val="15000"/>
                </a:schemeClr>
              </a:solidFill>
              <a:latin typeface="Staatliches" pitchFamily="2" charset="0"/>
            </a:endParaRPr>
          </a:p>
        </p:txBody>
      </p:sp>
      <p:sp>
        <p:nvSpPr>
          <p:cNvPr id="20" name="Rectangle 19">
            <a:extLst>
              <a:ext uri="{FF2B5EF4-FFF2-40B4-BE49-F238E27FC236}">
                <a16:creationId xmlns:a16="http://schemas.microsoft.com/office/drawing/2014/main" id="{2CCC1F2A-62F6-4BE1-8E40-662130C59DBA}"/>
              </a:ext>
            </a:extLst>
          </p:cNvPr>
          <p:cNvSpPr/>
          <p:nvPr/>
        </p:nvSpPr>
        <p:spPr>
          <a:xfrm>
            <a:off x="843605" y="1468805"/>
            <a:ext cx="2143542" cy="110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8" name="Picture 7" descr="A close up of a sign&#10;&#10;Description automatically generated">
            <a:extLst>
              <a:ext uri="{FF2B5EF4-FFF2-40B4-BE49-F238E27FC236}">
                <a16:creationId xmlns:a16="http://schemas.microsoft.com/office/drawing/2014/main" id="{92B80F9E-0E93-45C6-80B2-1C69530F1B1A}"/>
              </a:ext>
            </a:extLst>
          </p:cNvPr>
          <p:cNvPicPr>
            <a:picLocks noChangeAspect="1"/>
          </p:cNvPicPr>
          <p:nvPr/>
        </p:nvPicPr>
        <p:blipFill>
          <a:blip r:embed="rId3"/>
          <a:stretch>
            <a:fillRect/>
          </a:stretch>
        </p:blipFill>
        <p:spPr>
          <a:xfrm>
            <a:off x="5244985" y="320147"/>
            <a:ext cx="5813956" cy="5813956"/>
          </a:xfrm>
          <a:prstGeom prst="rect">
            <a:avLst/>
          </a:prstGeom>
        </p:spPr>
      </p:pic>
    </p:spTree>
    <p:extLst>
      <p:ext uri="{BB962C8B-B14F-4D97-AF65-F5344CB8AC3E}">
        <p14:creationId xmlns:p14="http://schemas.microsoft.com/office/powerpoint/2010/main" val="404692047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377127" y="0"/>
            <a:ext cx="7629994" cy="6103080"/>
          </a:xfrm>
        </p:spPr>
        <p:txBody>
          <a:bodyPr>
            <a:noAutofit/>
          </a:bodyPr>
          <a:lstStyle/>
          <a:p>
            <a:pPr marL="0" indent="0">
              <a:lnSpc>
                <a:spcPct val="100000"/>
              </a:lnSpc>
              <a:spcBef>
                <a:spcPts val="1800"/>
              </a:spcBef>
              <a:buNone/>
            </a:pPr>
            <a:r>
              <a:rPr lang="en-AU" sz="2100" b="1" dirty="0"/>
              <a:t>Strengthening my BUNGEE Rope, by adding to </a:t>
            </a:r>
            <a:r>
              <a:rPr lang="en-AU" sz="2100" b="1" dirty="0">
                <a:solidFill>
                  <a:srgbClr val="00B0F0"/>
                </a:solidFill>
              </a:rPr>
              <a:t>Scripting Tool-kit</a:t>
            </a:r>
          </a:p>
          <a:p>
            <a:pPr marL="342900" indent="-342900">
              <a:lnSpc>
                <a:spcPct val="100000"/>
              </a:lnSpc>
              <a:spcBef>
                <a:spcPts val="1800"/>
              </a:spcBef>
              <a:buAutoNum type="arabicParenR"/>
            </a:pPr>
            <a:r>
              <a:rPr lang="en-US" sz="2300" b="1" dirty="0"/>
              <a:t>There is no ‘gene’ for addiction, but as you have seen, lifestyle choices can influence gene expression and be ‘passed on’– from others to you, and you to others. However, new choices, </a:t>
            </a:r>
            <a:r>
              <a:rPr lang="en-US" sz="2300" b="1" dirty="0" err="1"/>
              <a:t>behaviours</a:t>
            </a:r>
            <a:r>
              <a:rPr lang="en-US" sz="2300" b="1" dirty="0"/>
              <a:t> and environments can have a positive epigenetic impact too.</a:t>
            </a:r>
          </a:p>
          <a:p>
            <a:pPr marL="342900" indent="-342900">
              <a:lnSpc>
                <a:spcPct val="100000"/>
              </a:lnSpc>
              <a:spcBef>
                <a:spcPts val="1800"/>
              </a:spcBef>
              <a:buAutoNum type="arabicParenR"/>
            </a:pPr>
            <a:r>
              <a:rPr lang="en-US" sz="2300" b="1" dirty="0"/>
              <a:t>You always have choice, and even as poor choices will undermine your physical, mental. social and emotional resilience so good choices can do the opposite. Though some decisions can be really tough, with help from wiser, more experienced and caring others, your good choices can craft you for the better and undo some bad developments.</a:t>
            </a:r>
          </a:p>
          <a:p>
            <a:pPr marL="342900" indent="-342900">
              <a:lnSpc>
                <a:spcPct val="100000"/>
              </a:lnSpc>
              <a:spcBef>
                <a:spcPts val="1800"/>
              </a:spcBef>
              <a:buAutoNum type="arabicParenR"/>
            </a:pPr>
            <a:r>
              <a:rPr lang="en-US" sz="2300" b="1" dirty="0"/>
              <a:t>Any substance use during your formative years only diminishes you, your potential and your resilience. Best practice is  not to say ‘yes’ to use.</a:t>
            </a:r>
          </a:p>
        </p:txBody>
      </p:sp>
    </p:spTree>
    <p:extLst>
      <p:ext uri="{BB962C8B-B14F-4D97-AF65-F5344CB8AC3E}">
        <p14:creationId xmlns:p14="http://schemas.microsoft.com/office/powerpoint/2010/main" val="7616786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42A3B-0826-4625-881E-F2CF23B7E30E}"/>
              </a:ext>
            </a:extLst>
          </p:cNvPr>
          <p:cNvSpPr>
            <a:spLocks noGrp="1"/>
          </p:cNvSpPr>
          <p:nvPr>
            <p:ph idx="1"/>
          </p:nvPr>
        </p:nvSpPr>
        <p:spPr>
          <a:xfrm>
            <a:off x="4479235" y="0"/>
            <a:ext cx="7712765" cy="6274351"/>
          </a:xfrm>
        </p:spPr>
        <p:txBody>
          <a:bodyPr>
            <a:noAutofit/>
          </a:bodyPr>
          <a:lstStyle/>
          <a:p>
            <a:pPr marL="0" indent="0" algn="ctr">
              <a:lnSpc>
                <a:spcPct val="100000"/>
              </a:lnSpc>
              <a:spcBef>
                <a:spcPts val="1800"/>
              </a:spcBef>
              <a:buNone/>
            </a:pPr>
            <a:r>
              <a:rPr lang="en-AU" dirty="0">
                <a:solidFill>
                  <a:srgbClr val="F68D33"/>
                </a:solidFill>
                <a:latin typeface="eXO2 Stencil" panose="02000000000000000000" pitchFamily="2" charset="0"/>
              </a:rPr>
              <a:t>Strengthening my BUNGEE Rope – Filling Your Wheelbarrow with good stuff!</a:t>
            </a:r>
          </a:p>
          <a:p>
            <a:pPr marL="0" indent="0">
              <a:lnSpc>
                <a:spcPct val="100000"/>
              </a:lnSpc>
              <a:spcBef>
                <a:spcPts val="1800"/>
              </a:spcBef>
              <a:buNone/>
            </a:pPr>
            <a:r>
              <a:rPr lang="en-AU" sz="2000" dirty="0">
                <a:latin typeface="Staatliches" pitchFamily="2" charset="0"/>
              </a:rPr>
              <a:t>Click on links below</a:t>
            </a:r>
          </a:p>
          <a:p>
            <a:pPr marL="0" indent="0">
              <a:lnSpc>
                <a:spcPct val="100000"/>
              </a:lnSpc>
              <a:spcBef>
                <a:spcPts val="1800"/>
              </a:spcBef>
              <a:buNone/>
            </a:pPr>
            <a:r>
              <a:rPr lang="en-AU" sz="3200" u="sng" dirty="0">
                <a:effectLst/>
                <a:latin typeface="Staatliche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Impacts of cannabinoid epigenetics on human development – 2020 </a:t>
            </a:r>
            <a:r>
              <a:rPr lang="en-AU" sz="3200" dirty="0">
                <a:effectLst/>
                <a:latin typeface="Staatliches" pitchFamily="2" charset="0"/>
                <a:ea typeface="Calibri" panose="020F0502020204030204" pitchFamily="34" charset="0"/>
                <a:cs typeface="Times New Roman" panose="02020603050405020304" pitchFamily="18" charset="0"/>
              </a:rPr>
              <a:t> </a:t>
            </a:r>
            <a:endParaRPr lang="en-AU" sz="3200" dirty="0">
              <a:latin typeface="Staatliches" pitchFamily="2" charset="0"/>
              <a:hlinkClick r:id="rId4">
                <a:extLst>
                  <a:ext uri="{A12FA001-AC4F-418D-AE19-62706E023703}">
                    <ahyp:hlinkClr xmlns:ahyp="http://schemas.microsoft.com/office/drawing/2018/hyperlinkcolor" val="tx"/>
                  </a:ext>
                </a:extLst>
              </a:hlinkClick>
            </a:endParaRPr>
          </a:p>
          <a:p>
            <a:pPr marL="0" indent="0">
              <a:lnSpc>
                <a:spcPct val="100000"/>
              </a:lnSpc>
              <a:spcBef>
                <a:spcPts val="1800"/>
              </a:spcBef>
              <a:buNone/>
            </a:pPr>
            <a:r>
              <a:rPr lang="en-AU" sz="3200" dirty="0">
                <a:latin typeface="Staatliches" pitchFamily="2" charset="0"/>
                <a:hlinkClick r:id="rId4">
                  <a:extLst>
                    <a:ext uri="{A12FA001-AC4F-418D-AE19-62706E023703}">
                      <ahyp:hlinkClr xmlns:ahyp="http://schemas.microsoft.com/office/drawing/2018/hyperlinkcolor" val="tx"/>
                    </a:ext>
                  </a:extLst>
                </a:hlinkClick>
              </a:rPr>
              <a:t>Drug Policy Building or demolishing community resiliency </a:t>
            </a:r>
            <a:endParaRPr lang="en-AU" sz="3200" dirty="0">
              <a:latin typeface="Staatliches" pitchFamily="2" charset="0"/>
              <a:hlinkClick r:id="" action="ppaction://noaction">
                <a:extLst>
                  <a:ext uri="{A12FA001-AC4F-418D-AE19-62706E023703}">
                    <ahyp:hlinkClr xmlns:ahyp="http://schemas.microsoft.com/office/drawing/2018/hyperlinkcolor" val="tx"/>
                  </a:ext>
                </a:extLst>
              </a:hlinkClick>
            </a:endParaRPr>
          </a:p>
          <a:p>
            <a:pPr marL="0" indent="0">
              <a:lnSpc>
                <a:spcPct val="100000"/>
              </a:lnSpc>
              <a:spcBef>
                <a:spcPts val="1800"/>
              </a:spcBef>
              <a:buNone/>
            </a:pPr>
            <a:r>
              <a:rPr lang="en-AU" sz="3200" dirty="0">
                <a:latin typeface="Staatliches" pitchFamily="2" charset="0"/>
                <a:hlinkClick r:id="" action="ppaction://noaction">
                  <a:extLst>
                    <a:ext uri="{A12FA001-AC4F-418D-AE19-62706E023703}">
                      <ahyp:hlinkClr xmlns:ahyp="http://schemas.microsoft.com/office/drawing/2018/hyperlinkcolor" val="tx"/>
                    </a:ext>
                  </a:extLst>
                </a:hlinkClick>
              </a:rPr>
              <a:t>Social </a:t>
            </a:r>
            <a:r>
              <a:rPr lang="en-AU" sz="3200" dirty="0" err="1">
                <a:latin typeface="Staatliches" pitchFamily="2" charset="0"/>
                <a:hlinkClick r:id="rId5">
                  <a:extLst>
                    <a:ext uri="{A12FA001-AC4F-418D-AE19-62706E023703}">
                      <ahyp:hlinkClr xmlns:ahyp="http://schemas.microsoft.com/office/drawing/2018/hyperlinkcolor" val="tx"/>
                    </a:ext>
                  </a:extLst>
                </a:hlinkClick>
              </a:rPr>
              <a:t>Determineants</a:t>
            </a:r>
            <a:r>
              <a:rPr lang="en-AU" sz="3200" dirty="0">
                <a:latin typeface="Staatliches" pitchFamily="2" charset="0"/>
                <a:hlinkClick r:id="rId5">
                  <a:extLst>
                    <a:ext uri="{A12FA001-AC4F-418D-AE19-62706E023703}">
                      <ahyp:hlinkClr xmlns:ahyp="http://schemas.microsoft.com/office/drawing/2018/hyperlinkcolor" val="tx"/>
                    </a:ext>
                  </a:extLst>
                </a:hlinkClick>
              </a:rPr>
              <a:t> &amp; Substance Use </a:t>
            </a:r>
            <a:endParaRPr lang="en-AU" sz="3200" dirty="0">
              <a:latin typeface="Staatliches" pitchFamily="2" charset="0"/>
            </a:endParaRPr>
          </a:p>
          <a:p>
            <a:pPr marL="0" indent="0">
              <a:lnSpc>
                <a:spcPct val="100000"/>
              </a:lnSpc>
              <a:spcBef>
                <a:spcPts val="1800"/>
              </a:spcBef>
              <a:buNone/>
            </a:pPr>
            <a:r>
              <a:rPr lang="en-AU" sz="3200" dirty="0">
                <a:latin typeface="Staatliches" pitchFamily="2" charset="0"/>
                <a:hlinkClick r:id="rId6">
                  <a:extLst>
                    <a:ext uri="{A12FA001-AC4F-418D-AE19-62706E023703}">
                      <ahyp:hlinkClr xmlns:ahyp="http://schemas.microsoft.com/office/drawing/2018/hyperlinkcolor" val="tx"/>
                    </a:ext>
                  </a:extLst>
                </a:hlinkClick>
              </a:rPr>
              <a:t>Cannabis  Conundrum Information Sheet</a:t>
            </a:r>
            <a:endParaRPr lang="en-AU" sz="3200" dirty="0">
              <a:latin typeface="Staatliches" pitchFamily="2" charset="0"/>
            </a:endParaRPr>
          </a:p>
          <a:p>
            <a:pPr marL="0" indent="0">
              <a:lnSpc>
                <a:spcPct val="100000"/>
              </a:lnSpc>
              <a:spcBef>
                <a:spcPts val="1800"/>
              </a:spcBef>
              <a:buNone/>
            </a:pPr>
            <a:r>
              <a:rPr lang="en-AU" sz="3200" dirty="0">
                <a:latin typeface="Staatliches" pitchFamily="2" charset="0"/>
                <a:hlinkClick r:id="rId7">
                  <a:extLst>
                    <a:ext uri="{A12FA001-AC4F-418D-AE19-62706E023703}">
                      <ahyp:hlinkClr xmlns:ahyp="http://schemas.microsoft.com/office/drawing/2018/hyperlinkcolor" val="tx"/>
                    </a:ext>
                  </a:extLst>
                </a:hlinkClick>
              </a:rPr>
              <a:t>Vaping crisis Information Sheet</a:t>
            </a:r>
            <a:endParaRPr lang="en-AU" sz="3200" dirty="0">
              <a:latin typeface="Staatliches" pitchFamily="2" charset="0"/>
            </a:endParaRPr>
          </a:p>
        </p:txBody>
      </p:sp>
      <p:sp>
        <p:nvSpPr>
          <p:cNvPr id="2" name="TextBox 1">
            <a:extLst>
              <a:ext uri="{FF2B5EF4-FFF2-40B4-BE49-F238E27FC236}">
                <a16:creationId xmlns:a16="http://schemas.microsoft.com/office/drawing/2014/main" id="{A60265B7-468D-4E11-9B4C-41DE0ECD705A}"/>
              </a:ext>
            </a:extLst>
          </p:cNvPr>
          <p:cNvSpPr txBox="1"/>
          <p:nvPr/>
        </p:nvSpPr>
        <p:spPr>
          <a:xfrm rot="21388936">
            <a:off x="-156286" y="3733371"/>
            <a:ext cx="364469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eXO2 Stencil" panose="02000000000000000000" pitchFamily="2" charset="0"/>
                <a:ea typeface="+mn-ea"/>
                <a:cs typeface="+mn-cs"/>
              </a:rPr>
              <a:t>MORE RESOURCES FOR BUILDING RESILIENCY WITHOUT DRUG USE</a:t>
            </a:r>
          </a:p>
        </p:txBody>
      </p:sp>
      <p:sp>
        <p:nvSpPr>
          <p:cNvPr id="3" name="TextBox 2">
            <a:extLst>
              <a:ext uri="{FF2B5EF4-FFF2-40B4-BE49-F238E27FC236}">
                <a16:creationId xmlns:a16="http://schemas.microsoft.com/office/drawing/2014/main" id="{6E6530D2-F0FE-4832-88E9-7DEB8E2DE011}"/>
              </a:ext>
            </a:extLst>
          </p:cNvPr>
          <p:cNvSpPr txBox="1"/>
          <p:nvPr/>
        </p:nvSpPr>
        <p:spPr>
          <a:xfrm>
            <a:off x="6917635" y="6396335"/>
            <a:ext cx="527436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68D33"/>
                </a:solidFill>
                <a:effectLst/>
                <a:uLnTx/>
                <a:uFillTx/>
                <a:latin typeface="eXO2 Stencil" panose="02000000000000000000" pitchFamily="2" charset="0"/>
                <a:ea typeface="+mn-ea"/>
                <a:cs typeface="+mn-cs"/>
              </a:rPr>
              <a:t>www.dalgarnoinstitute.org.au</a:t>
            </a:r>
          </a:p>
        </p:txBody>
      </p:sp>
    </p:spTree>
    <p:extLst>
      <p:ext uri="{BB962C8B-B14F-4D97-AF65-F5344CB8AC3E}">
        <p14:creationId xmlns:p14="http://schemas.microsoft.com/office/powerpoint/2010/main" val="3357424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4747-7660-4062-96C3-A5D261684F0E}"/>
              </a:ext>
            </a:extLst>
          </p:cNvPr>
          <p:cNvSpPr>
            <a:spLocks noGrp="1"/>
          </p:cNvSpPr>
          <p:nvPr>
            <p:ph type="title"/>
          </p:nvPr>
        </p:nvSpPr>
        <p:spPr>
          <a:xfrm>
            <a:off x="-95083" y="432148"/>
            <a:ext cx="8600908" cy="938754"/>
          </a:xfrm>
        </p:spPr>
        <p:txBody>
          <a:bodyPr>
            <a:normAutofit/>
          </a:bodyPr>
          <a:lstStyle/>
          <a:p>
            <a:r>
              <a:rPr lang="en-US" dirty="0" err="1">
                <a:solidFill>
                  <a:schemeClr val="tx1"/>
                </a:solidFill>
              </a:rPr>
              <a:t>dd</a:t>
            </a:r>
            <a:r>
              <a:rPr lang="en-US" dirty="0" err="1"/>
              <a:t>What</a:t>
            </a:r>
            <a:r>
              <a:rPr lang="en-US" dirty="0"/>
              <a:t> is a </a:t>
            </a:r>
            <a:r>
              <a:rPr lang="en-US" dirty="0" err="1"/>
              <a:t>Wheelbarrow?</a:t>
            </a:r>
            <a:r>
              <a:rPr lang="en-US" dirty="0" err="1">
                <a:solidFill>
                  <a:schemeClr val="tx1"/>
                </a:solidFill>
              </a:rPr>
              <a:t>d</a:t>
            </a:r>
            <a:r>
              <a:rPr lang="en-US" dirty="0">
                <a:solidFill>
                  <a:schemeClr val="tx1"/>
                </a:solidFill>
              </a:rPr>
              <a:t> </a:t>
            </a:r>
            <a:endParaRPr lang="en-AU" dirty="0">
              <a:solidFill>
                <a:schemeClr val="tx1"/>
              </a:solidFill>
            </a:endParaRPr>
          </a:p>
        </p:txBody>
      </p:sp>
      <p:sp>
        <p:nvSpPr>
          <p:cNvPr id="3" name="Content Placeholder 2">
            <a:extLst>
              <a:ext uri="{FF2B5EF4-FFF2-40B4-BE49-F238E27FC236}">
                <a16:creationId xmlns:a16="http://schemas.microsoft.com/office/drawing/2014/main" id="{D5111340-C235-4172-9330-B563DC56A48F}"/>
              </a:ext>
            </a:extLst>
          </p:cNvPr>
          <p:cNvSpPr>
            <a:spLocks noGrp="1"/>
          </p:cNvSpPr>
          <p:nvPr>
            <p:ph idx="1"/>
          </p:nvPr>
        </p:nvSpPr>
        <p:spPr>
          <a:xfrm>
            <a:off x="425233" y="1599662"/>
            <a:ext cx="6232742" cy="4534976"/>
          </a:xfrm>
        </p:spPr>
        <p:txBody>
          <a:bodyPr>
            <a:normAutofit/>
          </a:bodyPr>
          <a:lstStyle/>
          <a:p>
            <a:pPr marL="0" indent="0">
              <a:buNone/>
            </a:pPr>
            <a:r>
              <a:rPr lang="en-US" sz="3500" i="1" dirty="0">
                <a:latin typeface="Franklin Gothic Book" panose="020B0503020102020204" pitchFamily="34" charset="0"/>
              </a:rPr>
              <a:t>It is an empty powerless vessel, that is filled by something or someone else and pushed by something and someone else.</a:t>
            </a:r>
            <a:br>
              <a:rPr lang="en-US" sz="3500" i="1" dirty="0"/>
            </a:br>
            <a:endParaRPr lang="en-US" sz="3500" b="1" dirty="0"/>
          </a:p>
          <a:p>
            <a:pPr marL="0" indent="0">
              <a:buNone/>
            </a:pPr>
            <a:r>
              <a:rPr lang="en-US" sz="3500" b="1" dirty="0"/>
              <a:t>So, it is really important to know who and what is ‘filling you’, right?</a:t>
            </a:r>
            <a:endParaRPr lang="en-AU" sz="3500" b="1" dirty="0"/>
          </a:p>
        </p:txBody>
      </p:sp>
    </p:spTree>
    <p:extLst>
      <p:ext uri="{BB962C8B-B14F-4D97-AF65-F5344CB8AC3E}">
        <p14:creationId xmlns:p14="http://schemas.microsoft.com/office/powerpoint/2010/main" val="63631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4BED-81EE-4109-A57A-2E8524527B56}"/>
              </a:ext>
            </a:extLst>
          </p:cNvPr>
          <p:cNvSpPr>
            <a:spLocks noGrp="1"/>
          </p:cNvSpPr>
          <p:nvPr>
            <p:ph idx="1"/>
          </p:nvPr>
        </p:nvSpPr>
        <p:spPr>
          <a:xfrm>
            <a:off x="551145" y="595939"/>
            <a:ext cx="11256541" cy="5666121"/>
          </a:xfrm>
        </p:spPr>
        <p:txBody>
          <a:bodyPr>
            <a:noAutofit/>
          </a:bodyPr>
          <a:lstStyle/>
          <a:p>
            <a:pPr marL="0" indent="0">
              <a:spcBef>
                <a:spcPts val="2400"/>
              </a:spcBef>
              <a:buNone/>
            </a:pPr>
            <a:r>
              <a:rPr lang="en-US" sz="3500" dirty="0"/>
              <a:t>Human beings are designed like no other creature. </a:t>
            </a:r>
          </a:p>
          <a:p>
            <a:pPr marL="0" indent="0">
              <a:spcBef>
                <a:spcPts val="2400"/>
              </a:spcBef>
              <a:buNone/>
            </a:pPr>
            <a:r>
              <a:rPr lang="en-US" sz="3500" dirty="0"/>
              <a:t>Most animals have a super amount of automated processes built in, but very small capacity to add in and grow beyond a predetermined set of biological factors. </a:t>
            </a:r>
          </a:p>
          <a:p>
            <a:pPr marL="0" indent="0">
              <a:spcBef>
                <a:spcPts val="2400"/>
              </a:spcBef>
              <a:buNone/>
            </a:pPr>
            <a:r>
              <a:rPr lang="en-US" sz="3500" dirty="0"/>
              <a:t>With Humans it’s pretty much all about learning and learning and more learning!</a:t>
            </a:r>
          </a:p>
          <a:p>
            <a:pPr marL="0" indent="0">
              <a:spcBef>
                <a:spcPts val="2400"/>
              </a:spcBef>
              <a:buNone/>
            </a:pPr>
            <a:r>
              <a:rPr lang="en-US" sz="4400" b="1" dirty="0"/>
              <a:t>What you learn! Why you learn! How you learn! </a:t>
            </a:r>
          </a:p>
        </p:txBody>
      </p:sp>
    </p:spTree>
    <p:extLst>
      <p:ext uri="{BB962C8B-B14F-4D97-AF65-F5344CB8AC3E}">
        <p14:creationId xmlns:p14="http://schemas.microsoft.com/office/powerpoint/2010/main" val="3093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4BED-81EE-4109-A57A-2E8524527B56}"/>
              </a:ext>
            </a:extLst>
          </p:cNvPr>
          <p:cNvSpPr>
            <a:spLocks noGrp="1"/>
          </p:cNvSpPr>
          <p:nvPr>
            <p:ph idx="1"/>
          </p:nvPr>
        </p:nvSpPr>
        <p:spPr>
          <a:xfrm>
            <a:off x="551145" y="595939"/>
            <a:ext cx="11256541" cy="5666121"/>
          </a:xfrm>
        </p:spPr>
        <p:txBody>
          <a:bodyPr>
            <a:noAutofit/>
          </a:bodyPr>
          <a:lstStyle/>
          <a:p>
            <a:pPr marL="0" indent="0">
              <a:spcBef>
                <a:spcPts val="1800"/>
              </a:spcBef>
              <a:buNone/>
            </a:pPr>
            <a:r>
              <a:rPr lang="en-US" sz="3500" dirty="0">
                <a:latin typeface="Franklin Gothic Medium" panose="020B0603020102020204" pitchFamily="34" charset="0"/>
              </a:rPr>
              <a:t>Are we the result of Nature? </a:t>
            </a:r>
          </a:p>
          <a:p>
            <a:pPr marL="0" indent="0">
              <a:spcBef>
                <a:spcPts val="1800"/>
              </a:spcBef>
              <a:buNone/>
            </a:pPr>
            <a:r>
              <a:rPr lang="en-US" sz="3500" dirty="0"/>
              <a:t>Us human beings are not just a ‘blue-print’ – a set of predetermined plans that build us. </a:t>
            </a:r>
          </a:p>
          <a:p>
            <a:pPr marL="0" indent="0">
              <a:spcBef>
                <a:spcPts val="1800"/>
              </a:spcBef>
              <a:buNone/>
            </a:pPr>
            <a:r>
              <a:rPr lang="en-US" sz="3500" dirty="0">
                <a:latin typeface="Franklin Gothic Medium" panose="020B0603020102020204" pitchFamily="34" charset="0"/>
              </a:rPr>
              <a:t>Are we the result of Nurture? </a:t>
            </a:r>
          </a:p>
          <a:p>
            <a:pPr marL="0" indent="0">
              <a:spcBef>
                <a:spcPts val="1800"/>
              </a:spcBef>
              <a:buNone/>
            </a:pPr>
            <a:r>
              <a:rPr lang="en-US" sz="3500" dirty="0"/>
              <a:t>Nor are we solely a ‘lump of clay’ that is completely molded by our environments.</a:t>
            </a:r>
          </a:p>
          <a:p>
            <a:pPr marL="0" indent="0">
              <a:spcBef>
                <a:spcPts val="1800"/>
              </a:spcBef>
              <a:buNone/>
            </a:pPr>
            <a:r>
              <a:rPr lang="en-US" sz="3500" dirty="0"/>
              <a:t>This was a pretty consistent debate about how people develop until about 10 - 15 years ago. </a:t>
            </a:r>
          </a:p>
        </p:txBody>
      </p:sp>
    </p:spTree>
    <p:extLst>
      <p:ext uri="{BB962C8B-B14F-4D97-AF65-F5344CB8AC3E}">
        <p14:creationId xmlns:p14="http://schemas.microsoft.com/office/powerpoint/2010/main" val="42330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4BED-81EE-4109-A57A-2E8524527B56}"/>
              </a:ext>
            </a:extLst>
          </p:cNvPr>
          <p:cNvSpPr>
            <a:spLocks noGrp="1"/>
          </p:cNvSpPr>
          <p:nvPr>
            <p:ph idx="1"/>
          </p:nvPr>
        </p:nvSpPr>
        <p:spPr>
          <a:xfrm>
            <a:off x="400050" y="354496"/>
            <a:ext cx="8315325" cy="5970104"/>
          </a:xfrm>
        </p:spPr>
        <p:txBody>
          <a:bodyPr>
            <a:normAutofit/>
          </a:bodyPr>
          <a:lstStyle/>
          <a:p>
            <a:pPr marL="0" indent="0">
              <a:buNone/>
            </a:pPr>
            <a:r>
              <a:rPr lang="en-US" sz="2700" dirty="0"/>
              <a:t>However, that debate has been done and dusted. It is a remarkable combination of both. One of the better ways to look at how we are developed is by using the idea of a </a:t>
            </a:r>
            <a:r>
              <a:rPr lang="en-US" sz="2700" b="1" dirty="0"/>
              <a:t>R.E.C.I.P.E. (We use the following acrostic)</a:t>
            </a:r>
          </a:p>
        </p:txBody>
      </p:sp>
      <p:sp>
        <p:nvSpPr>
          <p:cNvPr id="4" name="Content Placeholder 2">
            <a:extLst>
              <a:ext uri="{FF2B5EF4-FFF2-40B4-BE49-F238E27FC236}">
                <a16:creationId xmlns:a16="http://schemas.microsoft.com/office/drawing/2014/main" id="{EBA9D923-C5F3-40E2-A9E7-6FD02F09B258}"/>
              </a:ext>
            </a:extLst>
          </p:cNvPr>
          <p:cNvSpPr txBox="1">
            <a:spLocks/>
          </p:cNvSpPr>
          <p:nvPr/>
        </p:nvSpPr>
        <p:spPr>
          <a:xfrm>
            <a:off x="400050" y="2057400"/>
            <a:ext cx="6686550" cy="45318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Staatliches" pitchFamily="2" charset="0"/>
              </a:rPr>
              <a:t>R</a:t>
            </a:r>
            <a:r>
              <a:rPr lang="en-US" dirty="0">
                <a:latin typeface="Staatliches" pitchFamily="2" charset="0"/>
              </a:rPr>
              <a:t>elationships</a:t>
            </a:r>
          </a:p>
          <a:p>
            <a:r>
              <a:rPr lang="en-US" sz="4000" dirty="0">
                <a:latin typeface="Staatliches" pitchFamily="2" charset="0"/>
              </a:rPr>
              <a:t>E</a:t>
            </a:r>
            <a:r>
              <a:rPr lang="en-US" dirty="0">
                <a:latin typeface="Staatliches" pitchFamily="2" charset="0"/>
              </a:rPr>
              <a:t>nvironment</a:t>
            </a:r>
          </a:p>
          <a:p>
            <a:r>
              <a:rPr lang="en-US" sz="4000" dirty="0">
                <a:latin typeface="Staatliches" pitchFamily="2" charset="0"/>
              </a:rPr>
              <a:t>C</a:t>
            </a:r>
            <a:r>
              <a:rPr lang="en-US" dirty="0">
                <a:latin typeface="Staatliches" pitchFamily="2" charset="0"/>
              </a:rPr>
              <a:t>onduct </a:t>
            </a:r>
            <a:br>
              <a:rPr lang="en-US" dirty="0">
                <a:latin typeface="Staatliches" pitchFamily="2" charset="0"/>
              </a:rPr>
            </a:br>
            <a:r>
              <a:rPr lang="en-US" sz="2400" dirty="0"/>
              <a:t>(how you behave and why)</a:t>
            </a:r>
          </a:p>
          <a:p>
            <a:r>
              <a:rPr lang="en-US" sz="4000" dirty="0">
                <a:latin typeface="Staatliches" pitchFamily="2" charset="0"/>
              </a:rPr>
              <a:t>I</a:t>
            </a:r>
            <a:r>
              <a:rPr lang="en-US" dirty="0">
                <a:latin typeface="Staatliches" pitchFamily="2" charset="0"/>
              </a:rPr>
              <a:t>nformation</a:t>
            </a:r>
          </a:p>
          <a:p>
            <a:r>
              <a:rPr lang="en-US" sz="4000" dirty="0">
                <a:latin typeface="Staatliches" pitchFamily="2" charset="0"/>
              </a:rPr>
              <a:t>P</a:t>
            </a:r>
            <a:r>
              <a:rPr lang="en-US" dirty="0">
                <a:latin typeface="Staatliches" pitchFamily="2" charset="0"/>
              </a:rPr>
              <a:t>aradigm and </a:t>
            </a:r>
            <a:r>
              <a:rPr lang="en-US" sz="4000" dirty="0">
                <a:latin typeface="Staatliches" pitchFamily="2" charset="0"/>
              </a:rPr>
              <a:t>P</a:t>
            </a:r>
            <a:r>
              <a:rPr lang="en-US" dirty="0">
                <a:latin typeface="Staatliches" pitchFamily="2" charset="0"/>
              </a:rPr>
              <a:t>ractice </a:t>
            </a:r>
            <a:br>
              <a:rPr lang="en-US" dirty="0">
                <a:latin typeface="Staatliches" pitchFamily="2" charset="0"/>
              </a:rPr>
            </a:br>
            <a:r>
              <a:rPr lang="en-US" sz="2400" dirty="0"/>
              <a:t>(your worldview and how you live it out)</a:t>
            </a:r>
          </a:p>
          <a:p>
            <a:r>
              <a:rPr lang="en-US" sz="4000" dirty="0">
                <a:latin typeface="Staatliches" pitchFamily="2" charset="0"/>
              </a:rPr>
              <a:t>E</a:t>
            </a:r>
            <a:r>
              <a:rPr lang="en-US" dirty="0">
                <a:latin typeface="Staatliches" pitchFamily="2" charset="0"/>
              </a:rPr>
              <a:t>pigenetics </a:t>
            </a:r>
          </a:p>
          <a:p>
            <a:pPr marL="0" indent="0">
              <a:buFont typeface="Arial" panose="020B0604020202020204" pitchFamily="34" charset="0"/>
              <a:buNone/>
            </a:pPr>
            <a:endParaRPr lang="en-US" dirty="0">
              <a:latin typeface="Staatliches" pitchFamily="2" charset="0"/>
            </a:endParaRPr>
          </a:p>
        </p:txBody>
      </p:sp>
    </p:spTree>
    <p:extLst>
      <p:ext uri="{BB962C8B-B14F-4D97-AF65-F5344CB8AC3E}">
        <p14:creationId xmlns:p14="http://schemas.microsoft.com/office/powerpoint/2010/main" val="9742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DEF8F-2E6B-4A3B-82CB-CA7F017AE622}"/>
              </a:ext>
            </a:extLst>
          </p:cNvPr>
          <p:cNvSpPr>
            <a:spLocks noGrp="1"/>
          </p:cNvSpPr>
          <p:nvPr>
            <p:ph idx="1"/>
          </p:nvPr>
        </p:nvSpPr>
        <p:spPr>
          <a:xfrm>
            <a:off x="575517" y="380586"/>
            <a:ext cx="11040965" cy="6334539"/>
          </a:xfrm>
        </p:spPr>
        <p:txBody>
          <a:bodyPr>
            <a:normAutofit/>
          </a:bodyPr>
          <a:lstStyle/>
          <a:p>
            <a:pPr marL="0" indent="0">
              <a:lnSpc>
                <a:spcPct val="100000"/>
              </a:lnSpc>
              <a:spcBef>
                <a:spcPts val="1200"/>
              </a:spcBef>
              <a:buNone/>
            </a:pPr>
            <a:r>
              <a:rPr lang="en-US" sz="2000" dirty="0"/>
              <a:t>Like all recipes, we humans have all pretty much exactly the same core ingredients that define us as the human mammal. When some, let’s say core ‘ingredients’ are missing or added into the DNA, you can see the difference quite clearly either through appearance or function or that person.  </a:t>
            </a:r>
          </a:p>
          <a:p>
            <a:pPr marL="0" indent="0">
              <a:lnSpc>
                <a:spcPct val="100000"/>
              </a:lnSpc>
              <a:spcBef>
                <a:spcPts val="1200"/>
              </a:spcBef>
              <a:buNone/>
            </a:pPr>
            <a:r>
              <a:rPr lang="en-US" sz="2000" b="1" dirty="0"/>
              <a:t>However, that’s not the case for the overwhelming majority of us. We do have all the core genetic ingredients for our ‘wheelbarrow-cake’, if you like, but like all recipes, it is also about the following factors…</a:t>
            </a:r>
            <a:br>
              <a:rPr lang="en-US" sz="2000" b="1" dirty="0"/>
            </a:br>
            <a:endParaRPr lang="en-US" sz="2000" b="1" dirty="0"/>
          </a:p>
          <a:p>
            <a:r>
              <a:rPr lang="en-US" sz="3200" dirty="0">
                <a:latin typeface="Staatliches" pitchFamily="2" charset="0"/>
              </a:rPr>
              <a:t>Timing of additions</a:t>
            </a:r>
          </a:p>
          <a:p>
            <a:r>
              <a:rPr lang="en-US" sz="3200" dirty="0">
                <a:latin typeface="Staatliches" pitchFamily="2" charset="0"/>
              </a:rPr>
              <a:t>Mix of ingredients</a:t>
            </a:r>
          </a:p>
          <a:p>
            <a:r>
              <a:rPr lang="en-US" sz="3200" dirty="0">
                <a:latin typeface="Staatliches" pitchFamily="2" charset="0"/>
              </a:rPr>
              <a:t>Tainted ingredients getting in</a:t>
            </a:r>
          </a:p>
          <a:p>
            <a:r>
              <a:rPr lang="en-US" sz="3200" dirty="0">
                <a:latin typeface="Staatliches" pitchFamily="2" charset="0"/>
              </a:rPr>
              <a:t>Length of resting</a:t>
            </a:r>
          </a:p>
          <a:p>
            <a:r>
              <a:rPr lang="en-US" sz="3200" dirty="0">
                <a:latin typeface="Staatliches" pitchFamily="2" charset="0"/>
              </a:rPr>
              <a:t>About little unhelpful ‘spice ups’</a:t>
            </a:r>
          </a:p>
          <a:p>
            <a:r>
              <a:rPr lang="en-US" sz="3200" dirty="0">
                <a:latin typeface="Staatliches" pitchFamily="2" charset="0"/>
              </a:rPr>
              <a:t>Time in the oven and so on!</a:t>
            </a:r>
          </a:p>
          <a:p>
            <a:endParaRPr lang="en-AU" sz="2000" dirty="0"/>
          </a:p>
        </p:txBody>
      </p:sp>
    </p:spTree>
    <p:extLst>
      <p:ext uri="{BB962C8B-B14F-4D97-AF65-F5344CB8AC3E}">
        <p14:creationId xmlns:p14="http://schemas.microsoft.com/office/powerpoint/2010/main" val="1976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1A4F-5EDD-407E-B0BE-EB5E5FA64FE9}"/>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581192" y="2302979"/>
            <a:ext cx="6591133" cy="4850296"/>
          </a:xfrm>
        </p:spPr>
        <p:txBody>
          <a:bodyPr>
            <a:normAutofit/>
          </a:bodyPr>
          <a:lstStyle/>
          <a:p>
            <a:pPr marL="0" indent="0">
              <a:spcBef>
                <a:spcPts val="2400"/>
              </a:spcBef>
              <a:buNone/>
            </a:pPr>
            <a:r>
              <a:rPr lang="en-US" sz="3500" dirty="0"/>
              <a:t>So in simplest terms: </a:t>
            </a:r>
          </a:p>
          <a:p>
            <a:pPr marL="0" indent="0">
              <a:spcBef>
                <a:spcPts val="2400"/>
              </a:spcBef>
              <a:buNone/>
            </a:pPr>
            <a:r>
              <a:rPr lang="en-US" sz="3500" b="1" i="1" dirty="0"/>
              <a:t>Epi (on top of) genetics, is best defined as the study of changes in organisms brought about by modification of gene expression, rather than by alteration of the genetic code in the form of DNA.</a:t>
            </a:r>
            <a:endParaRPr lang="en-AU" sz="3500" b="1" i="1" dirty="0"/>
          </a:p>
        </p:txBody>
      </p:sp>
      <p:sp>
        <p:nvSpPr>
          <p:cNvPr id="4" name="Title 1">
            <a:extLst>
              <a:ext uri="{FF2B5EF4-FFF2-40B4-BE49-F238E27FC236}">
                <a16:creationId xmlns:a16="http://schemas.microsoft.com/office/drawing/2014/main" id="{6330FF32-4A7E-439F-B820-160EC62F3E29}"/>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369630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B699C-CAA6-4211-AD15-FC5DDAED3F24}"/>
              </a:ext>
            </a:extLst>
          </p:cNvPr>
          <p:cNvSpPr>
            <a:spLocks noGrp="1"/>
          </p:cNvSpPr>
          <p:nvPr>
            <p:ph idx="1"/>
          </p:nvPr>
        </p:nvSpPr>
        <p:spPr>
          <a:xfrm>
            <a:off x="381166" y="2333625"/>
            <a:ext cx="11315533" cy="4352926"/>
          </a:xfrm>
        </p:spPr>
        <p:txBody>
          <a:bodyPr>
            <a:noAutofit/>
          </a:bodyPr>
          <a:lstStyle/>
          <a:p>
            <a:pPr marL="0" indent="0">
              <a:lnSpc>
                <a:spcPct val="100000"/>
              </a:lnSpc>
              <a:buNone/>
            </a:pPr>
            <a:r>
              <a:rPr lang="en-US" sz="3300" b="1" dirty="0"/>
              <a:t>The epigenome consists of nuclear information, heritable during cell division, that controls development, tissue differentiation, and cellular responsiveness. </a:t>
            </a:r>
          </a:p>
          <a:p>
            <a:pPr marL="0" indent="0">
              <a:lnSpc>
                <a:spcPct val="100000"/>
              </a:lnSpc>
              <a:buNone/>
            </a:pPr>
            <a:r>
              <a:rPr lang="en-US" sz="3300" b="1" dirty="0"/>
              <a:t>Epigenetic information is controlled by genome sequence, environmental exposure, and stochasticity…</a:t>
            </a:r>
          </a:p>
          <a:p>
            <a:pPr marL="0" indent="0">
              <a:lnSpc>
                <a:spcPct val="100000"/>
              </a:lnSpc>
              <a:buNone/>
            </a:pPr>
            <a:r>
              <a:rPr lang="en-US" sz="3300" b="1" dirty="0"/>
              <a:t>As such, epigenetics stands at the interface of the genome, development, and environmental exposure. </a:t>
            </a:r>
          </a:p>
        </p:txBody>
      </p:sp>
      <p:sp>
        <p:nvSpPr>
          <p:cNvPr id="6" name="Title 1">
            <a:extLst>
              <a:ext uri="{FF2B5EF4-FFF2-40B4-BE49-F238E27FC236}">
                <a16:creationId xmlns:a16="http://schemas.microsoft.com/office/drawing/2014/main" id="{03C64316-84AD-4EF5-A784-88229DFB6130}"/>
              </a:ext>
            </a:extLst>
          </p:cNvPr>
          <p:cNvSpPr>
            <a:spLocks noGrp="1"/>
          </p:cNvSpPr>
          <p:nvPr>
            <p:ph type="title"/>
          </p:nvPr>
        </p:nvSpPr>
        <p:spPr>
          <a:xfrm>
            <a:off x="381167" y="273531"/>
            <a:ext cx="11029616" cy="848348"/>
          </a:xfrm>
        </p:spPr>
        <p:txBody>
          <a:bodyPr>
            <a:normAutofit/>
          </a:bodyPr>
          <a:lstStyle/>
          <a:p>
            <a:r>
              <a:rPr lang="en-AU" dirty="0">
                <a:solidFill>
                  <a:schemeClr val="tx1"/>
                </a:solidFill>
              </a:rPr>
              <a:t>Our focus in this session is:</a:t>
            </a:r>
            <a:endParaRPr lang="en-AU" b="1" dirty="0">
              <a:solidFill>
                <a:schemeClr val="tx1"/>
              </a:solidFill>
            </a:endParaRPr>
          </a:p>
        </p:txBody>
      </p:sp>
      <p:sp>
        <p:nvSpPr>
          <p:cNvPr id="7" name="Title 1">
            <a:extLst>
              <a:ext uri="{FF2B5EF4-FFF2-40B4-BE49-F238E27FC236}">
                <a16:creationId xmlns:a16="http://schemas.microsoft.com/office/drawing/2014/main" id="{01E5DC14-9BAD-4FED-BA4B-7419710BBEFA}"/>
              </a:ext>
            </a:extLst>
          </p:cNvPr>
          <p:cNvSpPr txBox="1">
            <a:spLocks/>
          </p:cNvSpPr>
          <p:nvPr/>
        </p:nvSpPr>
        <p:spPr>
          <a:xfrm>
            <a:off x="-466558" y="1198079"/>
            <a:ext cx="11029616" cy="848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bg1"/>
                </a:solidFill>
                <a:highlight>
                  <a:srgbClr val="000000"/>
                </a:highlight>
                <a:latin typeface="Staatliches" pitchFamily="2" charset="0"/>
                <a:ea typeface="+mj-ea"/>
                <a:cs typeface="+mj-cs"/>
              </a:defRPr>
            </a:lvl1pPr>
          </a:lstStyle>
          <a:p>
            <a:r>
              <a:rPr lang="en-US" sz="7000" dirty="0">
                <a:solidFill>
                  <a:schemeClr val="tx1"/>
                </a:solidFill>
              </a:rPr>
              <a:t>dd</a:t>
            </a:r>
            <a:r>
              <a:rPr lang="en-AU" sz="7000" dirty="0" err="1"/>
              <a:t>Epigenetics</a:t>
            </a:r>
            <a:r>
              <a:rPr lang="en-AU" sz="7000" dirty="0" err="1">
                <a:solidFill>
                  <a:schemeClr val="tx1"/>
                </a:solidFill>
              </a:rPr>
              <a:t>E</a:t>
            </a:r>
            <a:endParaRPr lang="en-AU" sz="7000" dirty="0">
              <a:solidFill>
                <a:schemeClr val="tx1"/>
              </a:solidFill>
            </a:endParaRPr>
          </a:p>
        </p:txBody>
      </p:sp>
    </p:spTree>
    <p:extLst>
      <p:ext uri="{BB962C8B-B14F-4D97-AF65-F5344CB8AC3E}">
        <p14:creationId xmlns:p14="http://schemas.microsoft.com/office/powerpoint/2010/main" val="23866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16c05727-aa75-4e4a-9b5f-8a80a1165891"/>
    <ds:schemaRef ds:uri="http://purl.org/dc/dcmitype/"/>
    <ds:schemaRef ds:uri="http://purl.org/dc/elements/1.1/"/>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1494</Words>
  <Application>Microsoft Office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eXO2 Stencil</vt:lpstr>
      <vt:lpstr>Franklin Gothic Book</vt:lpstr>
      <vt:lpstr>Franklin Gothic Medium</vt:lpstr>
      <vt:lpstr>Staatliches</vt:lpstr>
      <vt:lpstr>Office Theme</vt:lpstr>
      <vt:lpstr>PowerPoint Presentation</vt:lpstr>
      <vt:lpstr>ddSome Basic Learning &amp; Teaching  Principlesd  ddto start with – kick off with scienced</vt:lpstr>
      <vt:lpstr>ddWhat is a Wheelbarrow?d </vt:lpstr>
      <vt:lpstr>PowerPoint Presentation</vt:lpstr>
      <vt:lpstr>PowerPoint Presentation</vt:lpstr>
      <vt:lpstr>PowerPoint Presentation</vt:lpstr>
      <vt:lpstr>PowerPoint Presentation</vt:lpstr>
      <vt:lpstr>Our focus in this session is:</vt:lpstr>
      <vt:lpstr>Our focus in this session is:</vt:lpstr>
      <vt:lpstr>Our focus in this session is:</vt:lpstr>
      <vt:lpstr>Our focus in this session is:</vt:lpstr>
      <vt:lpstr>Our focus in this session is:</vt:lpstr>
      <vt:lpstr>Our focus in this session is:</vt:lpstr>
      <vt:lpstr>Our focus in this session is:</vt:lpstr>
      <vt:lpstr>Our focus in this session is:</vt:lpstr>
      <vt:lpstr>Our focus in this session is:</vt:lpstr>
      <vt:lpstr>DDDDCannabis Exposure During Critical Windows ofD DDDDDevelopment: Epigenetic and Molecular PathwaysD DDDDImplicated in Neuropsychiatric DiseaseD </vt:lpstr>
      <vt:lpstr>DDDDAll Young Cannabis Users face psychosis RiskD </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2020-05-05T00:33:24Z</dcterms:created>
  <dcterms:modified xsi:type="dcterms:W3CDTF">2020-08-12T04:01:08Z</dcterms:modified>
</cp:coreProperties>
</file>