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Montserrat ExtraBold"/>
      <p:bold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ExtraBold-bold.fntdata"/><Relationship Id="rId30" Type="http://schemas.openxmlformats.org/officeDocument/2006/relationships/font" Target="fonts/MontserratMedium-boldItalic.fntdata"/><Relationship Id="rId11" Type="http://schemas.openxmlformats.org/officeDocument/2006/relationships/slide" Target="slides/slide7.xml"/><Relationship Id="rId33" Type="http://schemas.openxmlformats.org/officeDocument/2006/relationships/font" Target="fonts/OpenSans-regular.fntdata"/><Relationship Id="rId10" Type="http://schemas.openxmlformats.org/officeDocument/2006/relationships/slide" Target="slides/slide6.xml"/><Relationship Id="rId32" Type="http://schemas.openxmlformats.org/officeDocument/2006/relationships/font" Target="fonts/MontserratExtraBold-boldItalic.fntdata"/><Relationship Id="rId13" Type="http://schemas.openxmlformats.org/officeDocument/2006/relationships/slide" Target="slides/slide9.xml"/><Relationship Id="rId35" Type="http://schemas.openxmlformats.org/officeDocument/2006/relationships/font" Target="fonts/OpenSans-italic.fntdata"/><Relationship Id="rId12" Type="http://schemas.openxmlformats.org/officeDocument/2006/relationships/slide" Target="slides/slide8.xml"/><Relationship Id="rId34" Type="http://schemas.openxmlformats.org/officeDocument/2006/relationships/font" Target="fonts/OpenSans-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Open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SemiBold-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 name="Shape 12"/>
        <p:cNvGrpSpPr/>
        <p:nvPr/>
      </p:nvGrpSpPr>
      <p:grpSpPr>
        <a:xfrm>
          <a:off x="0" y="0"/>
          <a:ext cx="0" cy="0"/>
          <a:chOff x="0" y="0"/>
          <a:chExt cx="0" cy="0"/>
        </a:xfrm>
      </p:grpSpPr>
      <p:sp>
        <p:nvSpPr>
          <p:cNvPr id="13" name="Google Shape;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 name="Google Shape;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 name="Google Shape;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3.jpg"/><Relationship Id="rId5" Type="http://schemas.openxmlformats.org/officeDocument/2006/relationships/image" Target="../media/image17.jp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21.jp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3"/>
          <p:cNvSpPr/>
          <p:nvPr/>
        </p:nvSpPr>
        <p:spPr>
          <a:xfrm>
            <a:off x="0" y="0"/>
            <a:ext cx="12192000" cy="6858000"/>
          </a:xfrm>
          <a:prstGeom prst="rect">
            <a:avLst/>
          </a:prstGeom>
          <a:gradFill>
            <a:gsLst>
              <a:gs pos="0">
                <a:srgbClr val="9343DD">
                  <a:alpha val="20000"/>
                </a:srgbClr>
              </a:gs>
              <a:gs pos="15000">
                <a:srgbClr val="9343DD">
                  <a:alpha val="20000"/>
                </a:srgbClr>
              </a:gs>
              <a:gs pos="69000">
                <a:srgbClr val="FFB328">
                  <a:alpha val="13333"/>
                </a:srgbClr>
              </a:gs>
              <a:gs pos="100000">
                <a:srgbClr val="FFB328">
                  <a:alpha val="13333"/>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3"/>
          <p:cNvSpPr/>
          <p:nvPr/>
        </p:nvSpPr>
        <p:spPr>
          <a:xfrm>
            <a:off x="5426537" y="3173059"/>
            <a:ext cx="7317912" cy="3684941"/>
          </a:xfrm>
          <a:custGeom>
            <a:rect b="b" l="l" r="r" t="t"/>
            <a:pathLst>
              <a:path extrusionOk="0" h="3696689" w="7317912">
                <a:moveTo>
                  <a:pt x="3658956" y="0"/>
                </a:moveTo>
                <a:cubicBezTo>
                  <a:pt x="5679742" y="0"/>
                  <a:pt x="7317912" y="1638170"/>
                  <a:pt x="7317912" y="3658956"/>
                </a:cubicBezTo>
                <a:lnTo>
                  <a:pt x="7316958" y="3696689"/>
                </a:lnTo>
                <a:lnTo>
                  <a:pt x="954" y="3696689"/>
                </a:lnTo>
                <a:lnTo>
                  <a:pt x="0" y="3658956"/>
                </a:lnTo>
                <a:cubicBezTo>
                  <a:pt x="0" y="1638170"/>
                  <a:pt x="1638170" y="0"/>
                  <a:pt x="365895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3"/>
          <p:cNvSpPr/>
          <p:nvPr/>
        </p:nvSpPr>
        <p:spPr>
          <a:xfrm>
            <a:off x="0" y="-14751"/>
            <a:ext cx="12192000" cy="6485721"/>
          </a:xfrm>
          <a:custGeom>
            <a:rect b="b" l="l" r="r" t="t"/>
            <a:pathLst>
              <a:path extrusionOk="0" h="6485721" w="12192000">
                <a:moveTo>
                  <a:pt x="13713" y="0"/>
                </a:moveTo>
                <a:lnTo>
                  <a:pt x="12178287" y="0"/>
                </a:lnTo>
                <a:lnTo>
                  <a:pt x="12184068" y="76022"/>
                </a:lnTo>
                <a:cubicBezTo>
                  <a:pt x="12189335" y="179923"/>
                  <a:pt x="12192000" y="284511"/>
                  <a:pt x="12192000" y="389721"/>
                </a:cubicBezTo>
                <a:cubicBezTo>
                  <a:pt x="12192000" y="3756449"/>
                  <a:pt x="9462728" y="6485721"/>
                  <a:pt x="6096000" y="6485721"/>
                </a:cubicBezTo>
                <a:cubicBezTo>
                  <a:pt x="2729272" y="6485721"/>
                  <a:pt x="0" y="3756449"/>
                  <a:pt x="0" y="389721"/>
                </a:cubicBezTo>
                <a:cubicBezTo>
                  <a:pt x="0" y="284511"/>
                  <a:pt x="2665" y="179923"/>
                  <a:pt x="7932" y="76022"/>
                </a:cubicBezTo>
                <a:lnTo>
                  <a:pt x="13713" y="0"/>
                </a:lnTo>
                <a:close/>
              </a:path>
            </a:pathLst>
          </a:custGeom>
          <a:solidFill>
            <a:schemeClr val="lt1"/>
          </a:solidFill>
          <a:ln>
            <a:noFill/>
          </a:ln>
          <a:effectLst>
            <a:outerShdw blurRad="444500" rotWithShape="0" algn="ctr">
              <a:srgbClr val="000000">
                <a:alpha val="74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3"/>
          <p:cNvSpPr/>
          <p:nvPr/>
        </p:nvSpPr>
        <p:spPr>
          <a:xfrm>
            <a:off x="5426537" y="3173058"/>
            <a:ext cx="7317912" cy="3684941"/>
          </a:xfrm>
          <a:custGeom>
            <a:rect b="b" l="l" r="r" t="t"/>
            <a:pathLst>
              <a:path extrusionOk="0" h="3684941" w="7317912">
                <a:moveTo>
                  <a:pt x="3658956" y="0"/>
                </a:moveTo>
                <a:cubicBezTo>
                  <a:pt x="5679742" y="0"/>
                  <a:pt x="7317912" y="1638170"/>
                  <a:pt x="7317912" y="3658956"/>
                </a:cubicBezTo>
                <a:lnTo>
                  <a:pt x="7317255" y="3684941"/>
                </a:lnTo>
                <a:lnTo>
                  <a:pt x="657" y="3684941"/>
                </a:lnTo>
                <a:lnTo>
                  <a:pt x="0" y="3658956"/>
                </a:lnTo>
                <a:cubicBezTo>
                  <a:pt x="0" y="1638170"/>
                  <a:pt x="1638170" y="0"/>
                  <a:pt x="3658956" y="0"/>
                </a:cubicBezTo>
                <a:close/>
              </a:path>
            </a:pathLst>
          </a:custGeom>
          <a:gradFill>
            <a:gsLst>
              <a:gs pos="0">
                <a:srgbClr val="9343DD">
                  <a:alpha val="38431"/>
                </a:srgbClr>
              </a:gs>
              <a:gs pos="33000">
                <a:srgbClr val="9343DD">
                  <a:alpha val="38431"/>
                </a:srgbClr>
              </a:gs>
              <a:gs pos="78000">
                <a:srgbClr val="FFE5B4">
                  <a:alpha val="9411"/>
                </a:srgbClr>
              </a:gs>
              <a:gs pos="100000">
                <a:srgbClr val="FFE5B4">
                  <a:alpha val="9411"/>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3"/>
          <p:cNvSpPr/>
          <p:nvPr/>
        </p:nvSpPr>
        <p:spPr>
          <a:xfrm>
            <a:off x="6271213" y="831766"/>
            <a:ext cx="4119951" cy="4119951"/>
          </a:xfrm>
          <a:prstGeom prst="ellipse">
            <a:avLst/>
          </a:prstGeom>
          <a:gradFill>
            <a:gsLst>
              <a:gs pos="0">
                <a:srgbClr val="FFB328">
                  <a:alpha val="34509"/>
                </a:srgbClr>
              </a:gs>
              <a:gs pos="15000">
                <a:srgbClr val="FFB328">
                  <a:alpha val="34509"/>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
          <p:cNvSpPr/>
          <p:nvPr/>
        </p:nvSpPr>
        <p:spPr>
          <a:xfrm>
            <a:off x="706525" y="1572550"/>
            <a:ext cx="5564700" cy="325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lang="en-US" sz="3800">
                <a:solidFill>
                  <a:schemeClr val="dk1"/>
                </a:solidFill>
                <a:latin typeface="Montserrat ExtraBold"/>
                <a:ea typeface="Montserrat ExtraBold"/>
                <a:cs typeface="Montserrat ExtraBold"/>
                <a:sym typeface="Montserrat ExtraBold"/>
              </a:rPr>
              <a:t>BUILDING </a:t>
            </a:r>
            <a:r>
              <a:rPr lang="en-US" sz="3800">
                <a:solidFill>
                  <a:schemeClr val="accent4"/>
                </a:solidFill>
                <a:latin typeface="Montserrat ExtraBold"/>
                <a:ea typeface="Montserrat ExtraBold"/>
                <a:cs typeface="Montserrat ExtraBold"/>
                <a:sym typeface="Montserrat ExtraBold"/>
              </a:rPr>
              <a:t>RESILIENCY</a:t>
            </a:r>
            <a:r>
              <a:rPr lang="en-US" sz="3800">
                <a:solidFill>
                  <a:schemeClr val="dk1"/>
                </a:solidFill>
                <a:latin typeface="Montserrat ExtraBold"/>
                <a:ea typeface="Montserrat ExtraBold"/>
                <a:cs typeface="Montserrat ExtraBold"/>
                <a:sym typeface="Montserrat ExtraBold"/>
              </a:rPr>
              <a:t> AGAINST DRUG USE FOR TEENAGERS (AGED 9-12)</a:t>
            </a:r>
            <a:endParaRPr sz="3800">
              <a:solidFill>
                <a:srgbClr val="242F2F"/>
              </a:solidFill>
              <a:latin typeface="Montserrat ExtraBold"/>
              <a:ea typeface="Montserrat ExtraBold"/>
              <a:cs typeface="Montserrat ExtraBold"/>
              <a:sym typeface="Montserrat ExtraBold"/>
            </a:endParaRPr>
          </a:p>
        </p:txBody>
      </p:sp>
      <p:sp>
        <p:nvSpPr>
          <p:cNvPr id="22" name="Google Shape;22;p3"/>
          <p:cNvSpPr txBox="1"/>
          <p:nvPr/>
        </p:nvSpPr>
        <p:spPr>
          <a:xfrm>
            <a:off x="799031" y="5057602"/>
            <a:ext cx="4627500" cy="940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sz="1800">
                <a:solidFill>
                  <a:schemeClr val="dk1"/>
                </a:solidFill>
                <a:latin typeface="Montserrat"/>
                <a:ea typeface="Montserrat"/>
                <a:cs typeface="Montserrat"/>
                <a:sym typeface="Montserrat"/>
              </a:rPr>
              <a:t>WORLD DRUG DAY</a:t>
            </a:r>
            <a:endParaRPr b="1" sz="1800">
              <a:solidFill>
                <a:schemeClr val="accent4"/>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6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600">
                <a:solidFill>
                  <a:schemeClr val="accent4"/>
                </a:solidFill>
                <a:latin typeface="Montserrat Medium"/>
                <a:ea typeface="Montserrat Medium"/>
                <a:cs typeface="Montserrat Medium"/>
                <a:sym typeface="Montserrat Medium"/>
              </a:rPr>
              <a:t>DALGARNO </a:t>
            </a:r>
            <a:r>
              <a:rPr lang="en-US" sz="1600">
                <a:solidFill>
                  <a:schemeClr val="dk1"/>
                </a:solidFill>
                <a:latin typeface="Montserrat Medium"/>
                <a:ea typeface="Montserrat Medium"/>
                <a:cs typeface="Montserrat Medium"/>
                <a:sym typeface="Montserrat Medium"/>
              </a:rPr>
              <a:t>INSTITUTE</a:t>
            </a:r>
            <a:endParaRPr sz="1600">
              <a:solidFill>
                <a:schemeClr val="dk1"/>
              </a:solidFill>
              <a:latin typeface="Montserrat Medium"/>
              <a:ea typeface="Montserrat Medium"/>
              <a:cs typeface="Montserrat Medium"/>
              <a:sym typeface="Montserrat Medium"/>
            </a:endParaRPr>
          </a:p>
        </p:txBody>
      </p:sp>
      <p:cxnSp>
        <p:nvCxnSpPr>
          <p:cNvPr id="23" name="Google Shape;23;p3"/>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24" name="Google Shape;24;p3"/>
          <p:cNvSpPr txBox="1"/>
          <p:nvPr/>
        </p:nvSpPr>
        <p:spPr>
          <a:xfrm>
            <a:off x="9496996" y="234275"/>
            <a:ext cx="2542200" cy="492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#WorldDrugDay #WorldResiliencyDay</a:t>
            </a:r>
            <a:endParaRPr b="1" i="0" sz="1300" u="none" cap="none" strike="noStrike">
              <a:solidFill>
                <a:srgbClr val="0F334D"/>
              </a:solidFill>
              <a:latin typeface="Montserrat"/>
              <a:ea typeface="Montserrat"/>
              <a:cs typeface="Montserrat"/>
              <a:sym typeface="Montserrat"/>
            </a:endParaRPr>
          </a:p>
        </p:txBody>
      </p:sp>
      <p:sp>
        <p:nvSpPr>
          <p:cNvPr id="25" name="Google Shape;25;p3"/>
          <p:cNvSpPr/>
          <p:nvPr/>
        </p:nvSpPr>
        <p:spPr>
          <a:xfrm flipH="1">
            <a:off x="5695300" y="957558"/>
            <a:ext cx="430670" cy="430671"/>
          </a:xfrm>
          <a:prstGeom prst="ellipse">
            <a:avLst/>
          </a:prstGeom>
          <a:solidFill>
            <a:srgbClr val="9343DD">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p:nvPr/>
        </p:nvSpPr>
        <p:spPr>
          <a:xfrm flipH="1" rot="5400000">
            <a:off x="5910635" y="831766"/>
            <a:ext cx="430669" cy="430668"/>
          </a:xfrm>
          <a:prstGeom prst="ellipse">
            <a:avLst/>
          </a:prstGeom>
          <a:solidFill>
            <a:srgbClr val="FFA500">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p:nvPr/>
        </p:nvSpPr>
        <p:spPr>
          <a:xfrm flipH="1">
            <a:off x="3734645" y="4310743"/>
            <a:ext cx="1145965" cy="1145968"/>
          </a:xfrm>
          <a:prstGeom prst="ellipse">
            <a:avLst/>
          </a:prstGeom>
          <a:solidFill>
            <a:srgbClr val="9343DD">
              <a:alpha val="1254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p:nvPr/>
        </p:nvSpPr>
        <p:spPr>
          <a:xfrm flipH="1" rot="5400000">
            <a:off x="3257516" y="3911651"/>
            <a:ext cx="1145962" cy="1145959"/>
          </a:xfrm>
          <a:prstGeom prst="ellipse">
            <a:avLst/>
          </a:prstGeom>
          <a:solidFill>
            <a:srgbClr val="FFA500">
              <a:alpha val="1254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3"/>
          <p:cNvPicPr preferRelativeResize="0"/>
          <p:nvPr/>
        </p:nvPicPr>
        <p:blipFill rotWithShape="1">
          <a:blip r:embed="rId3">
            <a:alphaModFix/>
          </a:blip>
          <a:srcRect b="748" l="0" r="0" t="738"/>
          <a:stretch/>
        </p:blipFill>
        <p:spPr>
          <a:xfrm>
            <a:off x="6125975" y="1509661"/>
            <a:ext cx="5628278" cy="3698298"/>
          </a:xfrm>
          <a:prstGeom prst="rect">
            <a:avLst/>
          </a:prstGeom>
          <a:noFill/>
          <a:ln>
            <a:noFill/>
          </a:ln>
        </p:spPr>
      </p:pic>
      <p:pic>
        <p:nvPicPr>
          <p:cNvPr id="30" name="Google Shape;30;p3"/>
          <p:cNvPicPr preferRelativeResize="0"/>
          <p:nvPr/>
        </p:nvPicPr>
        <p:blipFill>
          <a:blip r:embed="rId4">
            <a:alphaModFix/>
          </a:blip>
          <a:stretch>
            <a:fillRect/>
          </a:stretch>
        </p:blipFill>
        <p:spPr>
          <a:xfrm>
            <a:off x="278425" y="234275"/>
            <a:ext cx="1707173" cy="597500"/>
          </a:xfrm>
          <a:prstGeom prst="rect">
            <a:avLst/>
          </a:prstGeom>
          <a:noFill/>
          <a:ln>
            <a:noFill/>
          </a:ln>
        </p:spPr>
      </p:pic>
      <p:cxnSp>
        <p:nvCxnSpPr>
          <p:cNvPr id="31" name="Google Shape;31;p3"/>
          <p:cNvCxnSpPr/>
          <p:nvPr/>
        </p:nvCxnSpPr>
        <p:spPr>
          <a:xfrm>
            <a:off x="799022" y="6089604"/>
            <a:ext cx="3578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2"/>
          <p:cNvPicPr preferRelativeResize="0"/>
          <p:nvPr/>
        </p:nvPicPr>
        <p:blipFill rotWithShape="1">
          <a:blip r:embed="rId3">
            <a:alphaModFix/>
          </a:blip>
          <a:srcRect b="32362" l="0" r="0" t="32362"/>
          <a:stretch/>
        </p:blipFill>
        <p:spPr>
          <a:xfrm>
            <a:off x="0" y="3991418"/>
            <a:ext cx="12192000" cy="2866572"/>
          </a:xfrm>
          <a:prstGeom prst="rect">
            <a:avLst/>
          </a:prstGeom>
          <a:noFill/>
          <a:ln>
            <a:noFill/>
          </a:ln>
        </p:spPr>
      </p:pic>
      <p:cxnSp>
        <p:nvCxnSpPr>
          <p:cNvPr id="205" name="Google Shape;205;p12"/>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206" name="Google Shape;206;p12"/>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Building resiliency</a:t>
            </a:r>
            <a:endParaRPr b="1" i="0" sz="1300" u="none" cap="none" strike="noStrike">
              <a:solidFill>
                <a:srgbClr val="0F334D"/>
              </a:solidFill>
              <a:latin typeface="Montserrat"/>
              <a:ea typeface="Montserrat"/>
              <a:cs typeface="Montserrat"/>
              <a:sym typeface="Montserrat"/>
            </a:endParaRPr>
          </a:p>
        </p:txBody>
      </p:sp>
      <p:sp>
        <p:nvSpPr>
          <p:cNvPr id="207" name="Google Shape;207;p12"/>
          <p:cNvSpPr/>
          <p:nvPr/>
        </p:nvSpPr>
        <p:spPr>
          <a:xfrm>
            <a:off x="9802172" y="4325331"/>
            <a:ext cx="4336938" cy="4336938"/>
          </a:xfrm>
          <a:prstGeom prst="ellipse">
            <a:avLst/>
          </a:prstGeom>
          <a:gradFill>
            <a:gsLst>
              <a:gs pos="0">
                <a:srgbClr val="9343DD">
                  <a:alpha val="21568"/>
                </a:srgbClr>
              </a:gs>
              <a:gs pos="5000">
                <a:srgbClr val="9343DD">
                  <a:alpha val="21568"/>
                </a:srgbClr>
              </a:gs>
              <a:gs pos="67000">
                <a:srgbClr val="DCABF7">
                  <a:alpha val="0"/>
                </a:srgbClr>
              </a:gs>
              <a:gs pos="100000">
                <a:srgbClr val="DCABF7">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12"/>
          <p:cNvSpPr/>
          <p:nvPr/>
        </p:nvSpPr>
        <p:spPr>
          <a:xfrm>
            <a:off x="-2126408" y="398779"/>
            <a:ext cx="4119951" cy="4119951"/>
          </a:xfrm>
          <a:prstGeom prst="ellipse">
            <a:avLst/>
          </a:prstGeom>
          <a:gradFill>
            <a:gsLst>
              <a:gs pos="0">
                <a:srgbClr val="FFB328">
                  <a:alpha val="29411"/>
                </a:srgbClr>
              </a:gs>
              <a:gs pos="15000">
                <a:srgbClr val="FFB328">
                  <a:alpha val="29411"/>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12"/>
          <p:cNvSpPr/>
          <p:nvPr/>
        </p:nvSpPr>
        <p:spPr>
          <a:xfrm>
            <a:off x="881300" y="2360500"/>
            <a:ext cx="7290900" cy="14010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Identify </a:t>
            </a:r>
            <a:r>
              <a:rPr b="1" lang="en-US" sz="1500">
                <a:solidFill>
                  <a:schemeClr val="dk1"/>
                </a:solidFill>
                <a:latin typeface="Montserrat"/>
                <a:ea typeface="Montserrat"/>
                <a:cs typeface="Montserrat"/>
                <a:sym typeface="Montserrat"/>
              </a:rPr>
              <a:t>trusted adults</a:t>
            </a:r>
            <a:r>
              <a:rPr lang="en-US" sz="1500">
                <a:solidFill>
                  <a:schemeClr val="dk1"/>
                </a:solidFill>
                <a:latin typeface="Montserrat"/>
                <a:ea typeface="Montserrat"/>
                <a:cs typeface="Montserrat"/>
                <a:sym typeface="Montserrat"/>
              </a:rPr>
              <a:t> or resources for support and guidance</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Encourage </a:t>
            </a:r>
            <a:r>
              <a:rPr b="1" lang="en-US" sz="1500">
                <a:solidFill>
                  <a:schemeClr val="dk1"/>
                </a:solidFill>
                <a:latin typeface="Montserrat"/>
                <a:ea typeface="Montserrat"/>
                <a:cs typeface="Montserrat"/>
                <a:sym typeface="Montserrat"/>
              </a:rPr>
              <a:t>seeking help</a:t>
            </a:r>
            <a:r>
              <a:rPr lang="en-US" sz="1500">
                <a:solidFill>
                  <a:schemeClr val="dk1"/>
                </a:solidFill>
                <a:latin typeface="Montserrat"/>
                <a:ea typeface="Montserrat"/>
                <a:cs typeface="Montserrat"/>
                <a:sym typeface="Montserrat"/>
              </a:rPr>
              <a:t> when facing challenges or difficult decisions</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Promote the importance of </a:t>
            </a:r>
            <a:r>
              <a:rPr b="1" lang="en-US" sz="1500">
                <a:solidFill>
                  <a:schemeClr val="dk1"/>
                </a:solidFill>
                <a:latin typeface="Montserrat"/>
                <a:ea typeface="Montserrat"/>
                <a:cs typeface="Montserrat"/>
                <a:sym typeface="Montserrat"/>
              </a:rPr>
              <a:t>community</a:t>
            </a:r>
            <a:r>
              <a:rPr lang="en-US" sz="1500">
                <a:solidFill>
                  <a:schemeClr val="dk1"/>
                </a:solidFill>
                <a:latin typeface="Montserrat"/>
                <a:ea typeface="Montserrat"/>
                <a:cs typeface="Montserrat"/>
                <a:sym typeface="Montserrat"/>
              </a:rPr>
              <a:t> and school education</a:t>
            </a:r>
            <a:endParaRPr sz="1500">
              <a:solidFill>
                <a:schemeClr val="dk1"/>
              </a:solidFill>
              <a:latin typeface="Montserrat"/>
              <a:ea typeface="Montserrat"/>
              <a:cs typeface="Montserrat"/>
              <a:sym typeface="Montserrat"/>
            </a:endParaRPr>
          </a:p>
          <a:p>
            <a:pPr indent="0" lvl="0" marL="0" marR="0" rtl="0" algn="ctr">
              <a:lnSpc>
                <a:spcPct val="150000"/>
              </a:lnSpc>
              <a:spcBef>
                <a:spcPts val="0"/>
              </a:spcBef>
              <a:spcAft>
                <a:spcPts val="0"/>
              </a:spcAft>
              <a:buClr>
                <a:srgbClr val="000000"/>
              </a:buClr>
              <a:buSzPts val="1200"/>
              <a:buFont typeface="Arial"/>
              <a:buNone/>
            </a:pPr>
            <a:r>
              <a:t/>
            </a:r>
            <a:endParaRPr sz="1500">
              <a:solidFill>
                <a:srgbClr val="7F7F7F"/>
              </a:solidFill>
              <a:latin typeface="Montserrat"/>
              <a:ea typeface="Montserrat"/>
              <a:cs typeface="Montserrat"/>
              <a:sym typeface="Montserrat"/>
            </a:endParaRPr>
          </a:p>
        </p:txBody>
      </p:sp>
      <p:sp>
        <p:nvSpPr>
          <p:cNvPr id="210" name="Google Shape;210;p12"/>
          <p:cNvSpPr/>
          <p:nvPr/>
        </p:nvSpPr>
        <p:spPr>
          <a:xfrm rot="10800000">
            <a:off x="-1" y="6459220"/>
            <a:ext cx="1641626" cy="398779"/>
          </a:xfrm>
          <a:prstGeom prst="rect">
            <a:avLst/>
          </a:prstGeom>
          <a:gradFill>
            <a:gsLst>
              <a:gs pos="0">
                <a:srgbClr val="FFA500">
                  <a:alpha val="61568"/>
                </a:srgbClr>
              </a:gs>
              <a:gs pos="31000">
                <a:srgbClr val="FFA500">
                  <a:alpha val="61568"/>
                </a:srgbClr>
              </a:gs>
              <a:gs pos="72000">
                <a:srgbClr val="DCABF7">
                  <a:alpha val="70588"/>
                </a:srgbClr>
              </a:gs>
              <a:gs pos="100000">
                <a:srgbClr val="DCABF7">
                  <a:alpha val="70588"/>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12"/>
          <p:cNvSpPr/>
          <p:nvPr/>
        </p:nvSpPr>
        <p:spPr>
          <a:xfrm flipH="1">
            <a:off x="10235908" y="1214552"/>
            <a:ext cx="1145965" cy="1145968"/>
          </a:xfrm>
          <a:prstGeom prst="ellipse">
            <a:avLst/>
          </a:prstGeom>
          <a:solidFill>
            <a:srgbClr val="9343DD">
              <a:alpha val="1254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12"/>
          <p:cNvSpPr/>
          <p:nvPr/>
        </p:nvSpPr>
        <p:spPr>
          <a:xfrm flipH="1" rot="5400000">
            <a:off x="9758779" y="815460"/>
            <a:ext cx="1145962" cy="1145959"/>
          </a:xfrm>
          <a:prstGeom prst="ellipse">
            <a:avLst/>
          </a:prstGeom>
          <a:solidFill>
            <a:srgbClr val="FFA500">
              <a:alpha val="1254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p12"/>
          <p:cNvSpPr/>
          <p:nvPr/>
        </p:nvSpPr>
        <p:spPr>
          <a:xfrm>
            <a:off x="881300" y="1008250"/>
            <a:ext cx="10171500" cy="111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Montserrat"/>
                <a:ea typeface="Montserrat"/>
                <a:cs typeface="Montserrat"/>
                <a:sym typeface="Montserrat"/>
              </a:rPr>
              <a:t>BUILDING RESILIENCE -</a:t>
            </a:r>
            <a:endParaRPr b="1" sz="3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accent4"/>
                </a:solidFill>
                <a:latin typeface="Montserrat"/>
                <a:ea typeface="Montserrat"/>
                <a:cs typeface="Montserrat"/>
                <a:sym typeface="Montserrat"/>
              </a:rPr>
              <a:t>ACCESSING SUPPORT</a:t>
            </a:r>
            <a:endParaRPr b="1" sz="3200">
              <a:solidFill>
                <a:schemeClr val="accent4"/>
              </a:solidFill>
              <a:latin typeface="Montserrat"/>
              <a:ea typeface="Montserrat"/>
              <a:cs typeface="Montserrat"/>
              <a:sym typeface="Montserrat"/>
            </a:endParaRPr>
          </a:p>
        </p:txBody>
      </p:sp>
      <p:pic>
        <p:nvPicPr>
          <p:cNvPr id="214" name="Google Shape;214;p12"/>
          <p:cNvPicPr preferRelativeResize="0"/>
          <p:nvPr/>
        </p:nvPicPr>
        <p:blipFill rotWithShape="1">
          <a:blip r:embed="rId4">
            <a:alphaModFix/>
          </a:blip>
          <a:srcRect b="0" l="18569" r="18569" t="0"/>
          <a:stretch/>
        </p:blipFill>
        <p:spPr>
          <a:xfrm>
            <a:off x="8430025" y="929660"/>
            <a:ext cx="2522057" cy="2674155"/>
          </a:xfrm>
          <a:custGeom>
            <a:rect b="b" l="l" r="r" t="t"/>
            <a:pathLst>
              <a:path extrusionOk="0" h="1999368" w="1885650">
                <a:moveTo>
                  <a:pt x="0" y="0"/>
                </a:moveTo>
                <a:lnTo>
                  <a:pt x="1885650" y="0"/>
                </a:lnTo>
                <a:lnTo>
                  <a:pt x="1885650" y="1999368"/>
                </a:lnTo>
                <a:lnTo>
                  <a:pt x="0" y="1999368"/>
                </a:lnTo>
                <a:close/>
              </a:path>
            </a:pathLst>
          </a:custGeom>
          <a:noFill/>
          <a:ln>
            <a:noFill/>
          </a:ln>
        </p:spPr>
      </p:pic>
      <p:pic>
        <p:nvPicPr>
          <p:cNvPr id="215" name="Google Shape;215;p12"/>
          <p:cNvPicPr preferRelativeResize="0"/>
          <p:nvPr/>
        </p:nvPicPr>
        <p:blipFill>
          <a:blip r:embed="rId5">
            <a:alphaModFix/>
          </a:blip>
          <a:stretch>
            <a:fillRect/>
          </a:stretch>
        </p:blipFill>
        <p:spPr>
          <a:xfrm>
            <a:off x="278425" y="234275"/>
            <a:ext cx="1707173" cy="59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pic>
        <p:nvPicPr>
          <p:cNvPr id="220" name="Google Shape;220;p13"/>
          <p:cNvPicPr preferRelativeResize="0"/>
          <p:nvPr/>
        </p:nvPicPr>
        <p:blipFill rotWithShape="1">
          <a:blip r:embed="rId3">
            <a:alphaModFix/>
          </a:blip>
          <a:srcRect b="32089" l="0" r="0" t="32089"/>
          <a:stretch/>
        </p:blipFill>
        <p:spPr>
          <a:xfrm>
            <a:off x="2608" y="0"/>
            <a:ext cx="12189393" cy="6175718"/>
          </a:xfrm>
          <a:custGeom>
            <a:rect b="b" l="l" r="r" t="t"/>
            <a:pathLst>
              <a:path extrusionOk="0" h="6175718" w="12189393">
                <a:moveTo>
                  <a:pt x="7491059" y="0"/>
                </a:moveTo>
                <a:lnTo>
                  <a:pt x="12189393" y="0"/>
                </a:lnTo>
                <a:lnTo>
                  <a:pt x="12187582" y="1735312"/>
                </a:lnTo>
                <a:lnTo>
                  <a:pt x="9644418" y="3588679"/>
                </a:lnTo>
                <a:lnTo>
                  <a:pt x="9644417" y="3588679"/>
                </a:lnTo>
                <a:lnTo>
                  <a:pt x="6094521" y="6175718"/>
                </a:lnTo>
                <a:lnTo>
                  <a:pt x="2544621" y="3588799"/>
                </a:lnTo>
                <a:lnTo>
                  <a:pt x="1811" y="1735776"/>
                </a:lnTo>
                <a:lnTo>
                  <a:pt x="0" y="464"/>
                </a:lnTo>
                <a:lnTo>
                  <a:pt x="4698553" y="464"/>
                </a:lnTo>
                <a:lnTo>
                  <a:pt x="6094518" y="1013235"/>
                </a:lnTo>
                <a:lnTo>
                  <a:pt x="6094519" y="1013234"/>
                </a:lnTo>
                <a:lnTo>
                  <a:pt x="6094520" y="1013235"/>
                </a:lnTo>
                <a:close/>
              </a:path>
            </a:pathLst>
          </a:custGeom>
          <a:noFill/>
          <a:ln>
            <a:noFill/>
          </a:ln>
        </p:spPr>
      </p:pic>
      <p:sp>
        <p:nvSpPr>
          <p:cNvPr id="221" name="Google Shape;221;p13"/>
          <p:cNvSpPr/>
          <p:nvPr/>
        </p:nvSpPr>
        <p:spPr>
          <a:xfrm flipH="1" rot="774831">
            <a:off x="1342314" y="5230924"/>
            <a:ext cx="783981" cy="783981"/>
          </a:xfrm>
          <a:prstGeom prst="ellipse">
            <a:avLst/>
          </a:prstGeom>
          <a:gradFill>
            <a:gsLst>
              <a:gs pos="0">
                <a:srgbClr val="FFE5B4">
                  <a:alpha val="4313"/>
                </a:srgbClr>
              </a:gs>
              <a:gs pos="16000">
                <a:srgbClr val="FFE5B4">
                  <a:alpha val="4313"/>
                </a:srgbClr>
              </a:gs>
              <a:gs pos="65000">
                <a:srgbClr val="FFA500">
                  <a:alpha val="42352"/>
                </a:srgbClr>
              </a:gs>
              <a:gs pos="100000">
                <a:srgbClr val="FFA500">
                  <a:alpha val="42352"/>
                </a:srgbClr>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13"/>
          <p:cNvSpPr/>
          <p:nvPr/>
        </p:nvSpPr>
        <p:spPr>
          <a:xfrm>
            <a:off x="1752600" y="1193552"/>
            <a:ext cx="8686800" cy="4381500"/>
          </a:xfrm>
          <a:prstGeom prst="rect">
            <a:avLst/>
          </a:prstGeom>
          <a:solidFill>
            <a:schemeClr val="lt1">
              <a:alpha val="76470"/>
            </a:schemeClr>
          </a:solidFill>
          <a:ln>
            <a:noFill/>
          </a:ln>
          <a:effectLst>
            <a:outerShdw blurRad="317500" sx="102000" rotWithShape="0" algn="tl" dir="2040000" dist="38100" sy="102000">
              <a:srgbClr val="000000">
                <a:alpha val="54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13"/>
          <p:cNvSpPr/>
          <p:nvPr/>
        </p:nvSpPr>
        <p:spPr>
          <a:xfrm rot="10800000">
            <a:off x="5742355" y="1802407"/>
            <a:ext cx="707290" cy="614154"/>
          </a:xfrm>
          <a:custGeom>
            <a:rect b="b" l="l" r="r" t="t"/>
            <a:pathLst>
              <a:path extrusionOk="0" h="277635" w="319739">
                <a:moveTo>
                  <a:pt x="61337" y="0"/>
                </a:moveTo>
                <a:cubicBezTo>
                  <a:pt x="27471" y="0"/>
                  <a:pt x="0" y="28249"/>
                  <a:pt x="0" y="63104"/>
                </a:cubicBezTo>
                <a:cubicBezTo>
                  <a:pt x="0" y="97958"/>
                  <a:pt x="27471" y="126208"/>
                  <a:pt x="61337" y="126208"/>
                </a:cubicBezTo>
                <a:cubicBezTo>
                  <a:pt x="122653" y="126208"/>
                  <a:pt x="81783" y="248187"/>
                  <a:pt x="0" y="248187"/>
                </a:cubicBezTo>
                <a:lnTo>
                  <a:pt x="0" y="277636"/>
                </a:lnTo>
                <a:cubicBezTo>
                  <a:pt x="145959" y="277657"/>
                  <a:pt x="203152" y="0"/>
                  <a:pt x="61337" y="0"/>
                </a:cubicBezTo>
                <a:close/>
                <a:moveTo>
                  <a:pt x="238028" y="0"/>
                </a:moveTo>
                <a:cubicBezTo>
                  <a:pt x="204183" y="0"/>
                  <a:pt x="176712" y="28249"/>
                  <a:pt x="176712" y="63104"/>
                </a:cubicBezTo>
                <a:cubicBezTo>
                  <a:pt x="176712" y="97958"/>
                  <a:pt x="204183" y="126208"/>
                  <a:pt x="238028" y="126208"/>
                </a:cubicBezTo>
                <a:cubicBezTo>
                  <a:pt x="299364" y="126208"/>
                  <a:pt x="258494" y="248187"/>
                  <a:pt x="176712" y="248187"/>
                </a:cubicBezTo>
                <a:lnTo>
                  <a:pt x="176712" y="277636"/>
                </a:lnTo>
                <a:cubicBezTo>
                  <a:pt x="322650" y="277657"/>
                  <a:pt x="379843" y="0"/>
                  <a:pt x="238028" y="0"/>
                </a:cubicBezTo>
                <a:close/>
              </a:path>
            </a:pathLst>
          </a:custGeom>
          <a:solidFill>
            <a:srgbClr val="FFA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24" name="Google Shape;224;p13"/>
          <p:cNvSpPr/>
          <p:nvPr/>
        </p:nvSpPr>
        <p:spPr>
          <a:xfrm>
            <a:off x="2438400" y="2686599"/>
            <a:ext cx="7315200" cy="160300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2800"/>
              <a:buFont typeface="Arial"/>
              <a:buNone/>
            </a:pPr>
            <a:r>
              <a:rPr b="1" lang="en-US" sz="2800">
                <a:solidFill>
                  <a:srgbClr val="242F2F"/>
                </a:solidFill>
                <a:latin typeface="Montserrat"/>
                <a:ea typeface="Montserrat"/>
                <a:cs typeface="Montserrat"/>
                <a:sym typeface="Montserrat"/>
              </a:rPr>
              <a:t>Education matters in building resiliency against drug use for teenagers.</a:t>
            </a:r>
            <a:endParaRPr b="0" i="0" sz="1400" u="none" cap="none" strike="noStrike">
              <a:solidFill>
                <a:srgbClr val="000000"/>
              </a:solidFill>
              <a:latin typeface="Arial"/>
              <a:ea typeface="Arial"/>
              <a:cs typeface="Arial"/>
              <a:sym typeface="Arial"/>
            </a:endParaRPr>
          </a:p>
        </p:txBody>
      </p:sp>
      <p:sp>
        <p:nvSpPr>
          <p:cNvPr id="225" name="Google Shape;225;p13"/>
          <p:cNvSpPr/>
          <p:nvPr/>
        </p:nvSpPr>
        <p:spPr>
          <a:xfrm>
            <a:off x="2474561" y="4508990"/>
            <a:ext cx="7242878" cy="50077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2400"/>
              <a:buFont typeface="Arial"/>
              <a:buNone/>
            </a:pPr>
            <a:r>
              <a:rPr b="1" i="0" lang="en-US" sz="2400" u="none" cap="none" strike="noStrike">
                <a:solidFill>
                  <a:srgbClr val="9343DD"/>
                </a:solidFill>
                <a:latin typeface="Montserrat"/>
                <a:ea typeface="Montserrat"/>
                <a:cs typeface="Montserrat"/>
                <a:sym typeface="Montserrat"/>
              </a:rPr>
              <a:t>- </a:t>
            </a:r>
            <a:r>
              <a:rPr b="1" lang="en-US" sz="2400">
                <a:solidFill>
                  <a:srgbClr val="9343DD"/>
                </a:solidFill>
                <a:latin typeface="Montserrat"/>
                <a:ea typeface="Montserrat"/>
                <a:cs typeface="Montserrat"/>
                <a:sym typeface="Montserrat"/>
              </a:rPr>
              <a:t>Dalgarno Institute</a:t>
            </a:r>
            <a:r>
              <a:rPr b="1" i="0" lang="en-US" sz="2400" u="none" cap="none" strike="noStrike">
                <a:solidFill>
                  <a:srgbClr val="9343DD"/>
                </a:solidFill>
                <a:latin typeface="Montserrat"/>
                <a:ea typeface="Montserrat"/>
                <a:cs typeface="Montserrat"/>
                <a:sym typeface="Montserrat"/>
              </a:rPr>
              <a:t> - </a:t>
            </a:r>
            <a:endParaRPr b="1" i="0" sz="2400" u="none" cap="none" strike="noStrike">
              <a:solidFill>
                <a:srgbClr val="9343DD"/>
              </a:solidFill>
              <a:latin typeface="Montserrat"/>
              <a:ea typeface="Montserrat"/>
              <a:cs typeface="Montserrat"/>
              <a:sym typeface="Montserrat"/>
            </a:endParaRPr>
          </a:p>
        </p:txBody>
      </p:sp>
      <p:grpSp>
        <p:nvGrpSpPr>
          <p:cNvPr id="226" name="Google Shape;226;p13"/>
          <p:cNvGrpSpPr/>
          <p:nvPr/>
        </p:nvGrpSpPr>
        <p:grpSpPr>
          <a:xfrm>
            <a:off x="9473118" y="4559640"/>
            <a:ext cx="1522994" cy="1498062"/>
            <a:chOff x="9473118" y="4559640"/>
            <a:chExt cx="1522994" cy="1498062"/>
          </a:xfrm>
        </p:grpSpPr>
        <p:sp>
          <p:nvSpPr>
            <p:cNvPr id="227" name="Google Shape;227;p13"/>
            <p:cNvSpPr/>
            <p:nvPr/>
          </p:nvSpPr>
          <p:spPr>
            <a:xfrm flipH="1" rot="-900000">
              <a:off x="9597796" y="4823513"/>
              <a:ext cx="1109511" cy="1109511"/>
            </a:xfrm>
            <a:prstGeom prst="ellipse">
              <a:avLst/>
            </a:prstGeom>
            <a:solidFill>
              <a:srgbClr val="9343DD">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13"/>
            <p:cNvSpPr/>
            <p:nvPr/>
          </p:nvSpPr>
          <p:spPr>
            <a:xfrm flipH="1" rot="5400000">
              <a:off x="10020357" y="4559640"/>
              <a:ext cx="975755" cy="975755"/>
            </a:xfrm>
            <a:prstGeom prst="ellipse">
              <a:avLst/>
            </a:prstGeom>
            <a:solidFill>
              <a:srgbClr val="FFA500">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cxnSp>
        <p:nvCxnSpPr>
          <p:cNvPr id="229" name="Google Shape;229;p13"/>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230" name="Google Shape;230;p13"/>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Building resiliency</a:t>
            </a:r>
            <a:endParaRPr b="1" i="0" sz="1300" u="none" cap="none" strike="noStrike">
              <a:solidFill>
                <a:srgbClr val="0F334D"/>
              </a:solidFill>
              <a:latin typeface="Montserrat"/>
              <a:ea typeface="Montserrat"/>
              <a:cs typeface="Montserrat"/>
              <a:sym typeface="Montserrat"/>
            </a:endParaRPr>
          </a:p>
        </p:txBody>
      </p:sp>
      <p:pic>
        <p:nvPicPr>
          <p:cNvPr id="231" name="Google Shape;231;p13"/>
          <p:cNvPicPr preferRelativeResize="0"/>
          <p:nvPr/>
        </p:nvPicPr>
        <p:blipFill>
          <a:blip r:embed="rId4">
            <a:alphaModFix/>
          </a:blip>
          <a:stretch>
            <a:fillRect/>
          </a:stretch>
        </p:blipFill>
        <p:spPr>
          <a:xfrm>
            <a:off x="278425" y="234275"/>
            <a:ext cx="1707173" cy="59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p:nvPr/>
        </p:nvSpPr>
        <p:spPr>
          <a:xfrm>
            <a:off x="1630140" y="3671402"/>
            <a:ext cx="4166912" cy="4166912"/>
          </a:xfrm>
          <a:prstGeom prst="ellipse">
            <a:avLst/>
          </a:prstGeom>
          <a:gradFill>
            <a:gsLst>
              <a:gs pos="0">
                <a:srgbClr val="9343DD">
                  <a:alpha val="17254"/>
                </a:srgbClr>
              </a:gs>
              <a:gs pos="15000">
                <a:srgbClr val="9343DD">
                  <a:alpha val="17254"/>
                </a:srgbClr>
              </a:gs>
              <a:gs pos="69000">
                <a:srgbClr val="AB33ED">
                  <a:alpha val="0"/>
                </a:srgbClr>
              </a:gs>
              <a:gs pos="100000">
                <a:srgbClr val="AB33E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14"/>
          <p:cNvSpPr/>
          <p:nvPr/>
        </p:nvSpPr>
        <p:spPr>
          <a:xfrm>
            <a:off x="7174704" y="-1671521"/>
            <a:ext cx="4119951" cy="4119951"/>
          </a:xfrm>
          <a:prstGeom prst="ellipse">
            <a:avLst/>
          </a:prstGeom>
          <a:gradFill>
            <a:gsLst>
              <a:gs pos="0">
                <a:srgbClr val="FFB328">
                  <a:alpha val="36470"/>
                </a:srgbClr>
              </a:gs>
              <a:gs pos="15000">
                <a:srgbClr val="FFB328">
                  <a:alpha val="36470"/>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14"/>
          <p:cNvSpPr/>
          <p:nvPr/>
        </p:nvSpPr>
        <p:spPr>
          <a:xfrm>
            <a:off x="3784600" y="835494"/>
            <a:ext cx="46228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rgbClr val="262626"/>
                </a:solidFill>
                <a:latin typeface="Montserrat"/>
                <a:ea typeface="Montserrat"/>
                <a:cs typeface="Montserrat"/>
                <a:sym typeface="Montserrat"/>
              </a:rPr>
              <a:t>CONCLUSION</a:t>
            </a:r>
            <a:endParaRPr b="1" i="0" sz="3600" u="none" cap="none" strike="noStrike">
              <a:solidFill>
                <a:srgbClr val="FFA500"/>
              </a:solidFill>
              <a:latin typeface="Montserrat"/>
              <a:ea typeface="Montserrat"/>
              <a:cs typeface="Montserrat"/>
              <a:sym typeface="Montserrat"/>
            </a:endParaRPr>
          </a:p>
        </p:txBody>
      </p:sp>
      <p:sp>
        <p:nvSpPr>
          <p:cNvPr id="239" name="Google Shape;239;p14"/>
          <p:cNvSpPr/>
          <p:nvPr/>
        </p:nvSpPr>
        <p:spPr>
          <a:xfrm>
            <a:off x="8023860" y="3540107"/>
            <a:ext cx="3345180" cy="1542522"/>
          </a:xfrm>
          <a:prstGeom prst="roundRect">
            <a:avLst>
              <a:gd fmla="val 0" name="adj"/>
            </a:avLst>
          </a:prstGeom>
          <a:solidFill>
            <a:schemeClr val="lt1"/>
          </a:solidFill>
          <a:ln>
            <a:noFill/>
          </a:ln>
          <a:effectLst>
            <a:outerShdw blurRad="381000" sx="103000" rotWithShape="0" algn="t" dir="5400000" dist="38100" sy="103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14"/>
          <p:cNvSpPr/>
          <p:nvPr/>
        </p:nvSpPr>
        <p:spPr>
          <a:xfrm>
            <a:off x="822960" y="3540107"/>
            <a:ext cx="3345180" cy="1542522"/>
          </a:xfrm>
          <a:prstGeom prst="roundRect">
            <a:avLst>
              <a:gd fmla="val 0" name="adj"/>
            </a:avLst>
          </a:prstGeom>
          <a:solidFill>
            <a:schemeClr val="lt1"/>
          </a:solidFill>
          <a:ln>
            <a:noFill/>
          </a:ln>
          <a:effectLst>
            <a:outerShdw blurRad="381000" sx="103000" rotWithShape="0" algn="t" dir="5400000" dist="38100" sy="103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14"/>
          <p:cNvSpPr/>
          <p:nvPr/>
        </p:nvSpPr>
        <p:spPr>
          <a:xfrm>
            <a:off x="4423410" y="4694480"/>
            <a:ext cx="3345180" cy="1542522"/>
          </a:xfrm>
          <a:prstGeom prst="roundRect">
            <a:avLst>
              <a:gd fmla="val 0" name="adj"/>
            </a:avLst>
          </a:prstGeom>
          <a:solidFill>
            <a:schemeClr val="lt1"/>
          </a:solidFill>
          <a:ln>
            <a:noFill/>
          </a:ln>
          <a:effectLst>
            <a:outerShdw blurRad="381000" sx="103000" rotWithShape="0" algn="t" dir="5400000" dist="38100" sy="1030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14"/>
          <p:cNvSpPr/>
          <p:nvPr/>
        </p:nvSpPr>
        <p:spPr>
          <a:xfrm>
            <a:off x="8637815" y="4851900"/>
            <a:ext cx="2117272" cy="443224"/>
          </a:xfrm>
          <a:prstGeom prst="roundRect">
            <a:avLst>
              <a:gd fmla="val 14331" name="adj"/>
            </a:avLst>
          </a:prstGeom>
          <a:solidFill>
            <a:srgbClr val="AB33ED">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14"/>
          <p:cNvSpPr txBox="1"/>
          <p:nvPr/>
        </p:nvSpPr>
        <p:spPr>
          <a:xfrm>
            <a:off x="8934450" y="4935013"/>
            <a:ext cx="152399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lt1"/>
                </a:solidFill>
                <a:latin typeface="Montserrat"/>
                <a:ea typeface="Montserrat"/>
                <a:cs typeface="Montserrat"/>
                <a:sym typeface="Montserrat"/>
              </a:rPr>
              <a:t>WHAT?</a:t>
            </a:r>
            <a:endParaRPr b="0" i="0" sz="1400" u="none" cap="none" strike="noStrike">
              <a:solidFill>
                <a:srgbClr val="000000"/>
              </a:solidFill>
              <a:latin typeface="Arial"/>
              <a:ea typeface="Arial"/>
              <a:cs typeface="Arial"/>
              <a:sym typeface="Arial"/>
            </a:endParaRPr>
          </a:p>
        </p:txBody>
      </p:sp>
      <p:sp>
        <p:nvSpPr>
          <p:cNvPr id="244" name="Google Shape;244;p14"/>
          <p:cNvSpPr/>
          <p:nvPr/>
        </p:nvSpPr>
        <p:spPr>
          <a:xfrm>
            <a:off x="5037365" y="6030630"/>
            <a:ext cx="2117272" cy="443224"/>
          </a:xfrm>
          <a:prstGeom prst="roundRect">
            <a:avLst>
              <a:gd fmla="val 14331" name="adj"/>
            </a:avLst>
          </a:prstGeom>
          <a:solidFill>
            <a:srgbClr val="F94C66">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14"/>
          <p:cNvSpPr txBox="1"/>
          <p:nvPr/>
        </p:nvSpPr>
        <p:spPr>
          <a:xfrm>
            <a:off x="5334000" y="6115965"/>
            <a:ext cx="1524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lt1"/>
                </a:solidFill>
                <a:latin typeface="Montserrat"/>
                <a:ea typeface="Montserrat"/>
                <a:cs typeface="Montserrat"/>
                <a:sym typeface="Montserrat"/>
              </a:rPr>
              <a:t>WHY?</a:t>
            </a:r>
            <a:endParaRPr b="0" i="0" sz="1400" u="none" cap="none" strike="noStrike">
              <a:solidFill>
                <a:srgbClr val="000000"/>
              </a:solidFill>
              <a:latin typeface="Arial"/>
              <a:ea typeface="Arial"/>
              <a:cs typeface="Arial"/>
              <a:sym typeface="Arial"/>
            </a:endParaRPr>
          </a:p>
        </p:txBody>
      </p:sp>
      <p:sp>
        <p:nvSpPr>
          <p:cNvPr id="246" name="Google Shape;246;p14"/>
          <p:cNvSpPr/>
          <p:nvPr/>
        </p:nvSpPr>
        <p:spPr>
          <a:xfrm>
            <a:off x="1436915" y="4851900"/>
            <a:ext cx="2117272" cy="443224"/>
          </a:xfrm>
          <a:prstGeom prst="roundRect">
            <a:avLst>
              <a:gd fmla="val 14331" name="adj"/>
            </a:avLst>
          </a:prstGeom>
          <a:solidFill>
            <a:srgbClr val="FFA500">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14"/>
          <p:cNvSpPr txBox="1"/>
          <p:nvPr/>
        </p:nvSpPr>
        <p:spPr>
          <a:xfrm>
            <a:off x="1733550" y="4935013"/>
            <a:ext cx="1524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lt1"/>
                </a:solidFill>
                <a:latin typeface="Montserrat"/>
                <a:ea typeface="Montserrat"/>
                <a:cs typeface="Montserrat"/>
                <a:sym typeface="Montserrat"/>
              </a:rPr>
              <a:t>HOW?</a:t>
            </a:r>
            <a:endParaRPr b="0" i="0" sz="1400" u="none" cap="none" strike="noStrike">
              <a:solidFill>
                <a:srgbClr val="000000"/>
              </a:solidFill>
              <a:latin typeface="Arial"/>
              <a:ea typeface="Arial"/>
              <a:cs typeface="Arial"/>
              <a:sym typeface="Arial"/>
            </a:endParaRPr>
          </a:p>
        </p:txBody>
      </p:sp>
      <p:sp>
        <p:nvSpPr>
          <p:cNvPr id="248" name="Google Shape;248;p14"/>
          <p:cNvSpPr txBox="1"/>
          <p:nvPr/>
        </p:nvSpPr>
        <p:spPr>
          <a:xfrm>
            <a:off x="1109666" y="3759458"/>
            <a:ext cx="27717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lang="en-US" sz="1100">
                <a:solidFill>
                  <a:srgbClr val="242F2F"/>
                </a:solidFill>
                <a:latin typeface="Montserrat"/>
                <a:ea typeface="Montserrat"/>
                <a:cs typeface="Montserrat"/>
                <a:sym typeface="Montserrat"/>
              </a:rPr>
              <a:t>RECAP</a:t>
            </a:r>
            <a:endParaRPr b="1" i="0" sz="1100" u="none" cap="none" strike="noStrike">
              <a:solidFill>
                <a:srgbClr val="242F2F"/>
              </a:solidFill>
              <a:latin typeface="Montserrat"/>
              <a:ea typeface="Montserrat"/>
              <a:cs typeface="Montserrat"/>
              <a:sym typeface="Montserrat"/>
            </a:endParaRPr>
          </a:p>
        </p:txBody>
      </p:sp>
      <p:sp>
        <p:nvSpPr>
          <p:cNvPr id="249" name="Google Shape;249;p14"/>
          <p:cNvSpPr/>
          <p:nvPr/>
        </p:nvSpPr>
        <p:spPr>
          <a:xfrm>
            <a:off x="1109666" y="4036401"/>
            <a:ext cx="2771700" cy="61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en-US" sz="1300">
                <a:solidFill>
                  <a:schemeClr val="dk1"/>
                </a:solidFill>
                <a:latin typeface="Montserrat"/>
                <a:ea typeface="Montserrat"/>
                <a:cs typeface="Montserrat"/>
                <a:sym typeface="Montserrat"/>
              </a:rPr>
              <a:t>key points for building resiliency against drug use</a:t>
            </a:r>
            <a:endParaRPr i="0" sz="1300" u="none" cap="none" strike="noStrike">
              <a:solidFill>
                <a:srgbClr val="7F7F7F"/>
              </a:solidFill>
              <a:latin typeface="Montserrat"/>
              <a:ea typeface="Montserrat"/>
              <a:cs typeface="Montserrat"/>
              <a:sym typeface="Montserrat"/>
            </a:endParaRPr>
          </a:p>
        </p:txBody>
      </p:sp>
      <p:sp>
        <p:nvSpPr>
          <p:cNvPr id="250" name="Google Shape;250;p14"/>
          <p:cNvSpPr txBox="1"/>
          <p:nvPr/>
        </p:nvSpPr>
        <p:spPr>
          <a:xfrm>
            <a:off x="4710115" y="4897936"/>
            <a:ext cx="2771769"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lang="en-US" sz="1100">
                <a:solidFill>
                  <a:srgbClr val="242F2F"/>
                </a:solidFill>
                <a:latin typeface="Montserrat"/>
                <a:ea typeface="Montserrat"/>
                <a:cs typeface="Montserrat"/>
                <a:sym typeface="Montserrat"/>
              </a:rPr>
              <a:t>EMPHASIZE</a:t>
            </a:r>
            <a:endParaRPr b="1" i="0" sz="1100" u="none" cap="none" strike="noStrike">
              <a:solidFill>
                <a:srgbClr val="242F2F"/>
              </a:solidFill>
              <a:latin typeface="Montserrat"/>
              <a:ea typeface="Montserrat"/>
              <a:cs typeface="Montserrat"/>
              <a:sym typeface="Montserrat"/>
            </a:endParaRPr>
          </a:p>
        </p:txBody>
      </p:sp>
      <p:sp>
        <p:nvSpPr>
          <p:cNvPr id="251" name="Google Shape;251;p14"/>
          <p:cNvSpPr/>
          <p:nvPr/>
        </p:nvSpPr>
        <p:spPr>
          <a:xfrm>
            <a:off x="4710115" y="5174879"/>
            <a:ext cx="2771768" cy="61683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en-US" sz="1300">
                <a:solidFill>
                  <a:schemeClr val="dk1"/>
                </a:solidFill>
                <a:latin typeface="Montserrat"/>
                <a:ea typeface="Montserrat"/>
                <a:cs typeface="Montserrat"/>
                <a:sym typeface="Montserrat"/>
              </a:rPr>
              <a:t>the importance of a supportive network and healthy coping mechanisms</a:t>
            </a:r>
            <a:endParaRPr i="0" sz="1300" u="none" cap="none" strike="noStrike">
              <a:solidFill>
                <a:srgbClr val="7F7F7F"/>
              </a:solidFill>
              <a:latin typeface="Montserrat"/>
              <a:ea typeface="Montserrat"/>
              <a:cs typeface="Montserrat"/>
              <a:sym typeface="Montserrat"/>
            </a:endParaRPr>
          </a:p>
        </p:txBody>
      </p:sp>
      <p:sp>
        <p:nvSpPr>
          <p:cNvPr id="252" name="Google Shape;252;p14"/>
          <p:cNvSpPr txBox="1"/>
          <p:nvPr/>
        </p:nvSpPr>
        <p:spPr>
          <a:xfrm>
            <a:off x="8310565" y="3712429"/>
            <a:ext cx="2771769"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lang="en-US" sz="1100">
                <a:solidFill>
                  <a:srgbClr val="242F2F"/>
                </a:solidFill>
                <a:latin typeface="Montserrat"/>
                <a:ea typeface="Montserrat"/>
                <a:cs typeface="Montserrat"/>
                <a:sym typeface="Montserrat"/>
              </a:rPr>
              <a:t>ENCOURAGE</a:t>
            </a:r>
            <a:endParaRPr b="1" i="0" sz="1100" u="none" cap="none" strike="noStrike">
              <a:solidFill>
                <a:srgbClr val="242F2F"/>
              </a:solidFill>
              <a:latin typeface="Montserrat"/>
              <a:ea typeface="Montserrat"/>
              <a:cs typeface="Montserrat"/>
              <a:sym typeface="Montserrat"/>
            </a:endParaRPr>
          </a:p>
        </p:txBody>
      </p:sp>
      <p:sp>
        <p:nvSpPr>
          <p:cNvPr id="253" name="Google Shape;253;p14"/>
          <p:cNvSpPr/>
          <p:nvPr/>
        </p:nvSpPr>
        <p:spPr>
          <a:xfrm>
            <a:off x="8213325" y="3989375"/>
            <a:ext cx="2945100" cy="61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en-US" sz="1300">
                <a:solidFill>
                  <a:schemeClr val="dk1"/>
                </a:solidFill>
                <a:latin typeface="Montserrat"/>
                <a:ea typeface="Montserrat"/>
                <a:cs typeface="Montserrat"/>
                <a:sym typeface="Montserrat"/>
              </a:rPr>
              <a:t>ongoing dialogue and education about drug prevention</a:t>
            </a:r>
            <a:endParaRPr i="0" sz="1300" u="none" cap="none" strike="noStrike">
              <a:solidFill>
                <a:srgbClr val="7F7F7F"/>
              </a:solidFill>
              <a:latin typeface="Montserrat"/>
              <a:ea typeface="Montserrat"/>
              <a:cs typeface="Montserrat"/>
              <a:sym typeface="Montserrat"/>
            </a:endParaRPr>
          </a:p>
        </p:txBody>
      </p:sp>
      <p:cxnSp>
        <p:nvCxnSpPr>
          <p:cNvPr id="254" name="Google Shape;254;p14"/>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255" name="Google Shape;255;p14"/>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Conclusion</a:t>
            </a:r>
            <a:endParaRPr b="1" i="0" sz="1300" u="none" cap="none" strike="noStrike">
              <a:solidFill>
                <a:srgbClr val="0F334D"/>
              </a:solidFill>
              <a:latin typeface="Montserrat"/>
              <a:ea typeface="Montserrat"/>
              <a:cs typeface="Montserrat"/>
              <a:sym typeface="Montserrat"/>
            </a:endParaRPr>
          </a:p>
        </p:txBody>
      </p:sp>
      <p:pic>
        <p:nvPicPr>
          <p:cNvPr id="256" name="Google Shape;256;p14"/>
          <p:cNvPicPr preferRelativeResize="0"/>
          <p:nvPr/>
        </p:nvPicPr>
        <p:blipFill rotWithShape="1">
          <a:blip r:embed="rId3">
            <a:alphaModFix/>
          </a:blip>
          <a:srcRect b="11573" l="0" r="0" t="11573"/>
          <a:stretch/>
        </p:blipFill>
        <p:spPr>
          <a:xfrm>
            <a:off x="822961" y="1828724"/>
            <a:ext cx="3345180" cy="1713538"/>
          </a:xfrm>
          <a:custGeom>
            <a:rect b="b" l="l" r="r" t="t"/>
            <a:pathLst>
              <a:path extrusionOk="0" h="1713538" w="3345180">
                <a:moveTo>
                  <a:pt x="341865" y="0"/>
                </a:moveTo>
                <a:lnTo>
                  <a:pt x="3003315" y="0"/>
                </a:lnTo>
                <a:cubicBezTo>
                  <a:pt x="3192122" y="0"/>
                  <a:pt x="3345180" y="155951"/>
                  <a:pt x="3345180" y="348327"/>
                </a:cubicBezTo>
                <a:lnTo>
                  <a:pt x="3345180" y="1713538"/>
                </a:lnTo>
                <a:lnTo>
                  <a:pt x="0" y="1713538"/>
                </a:lnTo>
                <a:lnTo>
                  <a:pt x="0" y="348327"/>
                </a:lnTo>
                <a:cubicBezTo>
                  <a:pt x="0" y="155951"/>
                  <a:pt x="153058" y="0"/>
                  <a:pt x="341865" y="0"/>
                </a:cubicBezTo>
                <a:close/>
              </a:path>
            </a:pathLst>
          </a:custGeom>
          <a:noFill/>
          <a:ln>
            <a:noFill/>
          </a:ln>
        </p:spPr>
      </p:pic>
      <p:pic>
        <p:nvPicPr>
          <p:cNvPr id="257" name="Google Shape;257;p14"/>
          <p:cNvPicPr preferRelativeResize="0"/>
          <p:nvPr/>
        </p:nvPicPr>
        <p:blipFill rotWithShape="1">
          <a:blip r:embed="rId4">
            <a:alphaModFix/>
          </a:blip>
          <a:srcRect b="12479" l="0" r="0" t="12479"/>
          <a:stretch/>
        </p:blipFill>
        <p:spPr>
          <a:xfrm>
            <a:off x="4423410" y="2977678"/>
            <a:ext cx="3345180" cy="1713538"/>
          </a:xfrm>
          <a:custGeom>
            <a:rect b="b" l="l" r="r" t="t"/>
            <a:pathLst>
              <a:path extrusionOk="0" h="1713538" w="3345180">
                <a:moveTo>
                  <a:pt x="341865" y="0"/>
                </a:moveTo>
                <a:lnTo>
                  <a:pt x="3003315" y="0"/>
                </a:lnTo>
                <a:cubicBezTo>
                  <a:pt x="3192122" y="0"/>
                  <a:pt x="3345180" y="155951"/>
                  <a:pt x="3345180" y="348327"/>
                </a:cubicBezTo>
                <a:lnTo>
                  <a:pt x="3345180" y="1713538"/>
                </a:lnTo>
                <a:lnTo>
                  <a:pt x="0" y="1713538"/>
                </a:lnTo>
                <a:lnTo>
                  <a:pt x="0" y="348327"/>
                </a:lnTo>
                <a:cubicBezTo>
                  <a:pt x="0" y="155951"/>
                  <a:pt x="153058" y="0"/>
                  <a:pt x="341865" y="0"/>
                </a:cubicBezTo>
                <a:close/>
              </a:path>
            </a:pathLst>
          </a:custGeom>
          <a:noFill/>
          <a:ln>
            <a:noFill/>
          </a:ln>
        </p:spPr>
      </p:pic>
      <p:pic>
        <p:nvPicPr>
          <p:cNvPr id="258" name="Google Shape;258;p14"/>
          <p:cNvPicPr preferRelativeResize="0"/>
          <p:nvPr/>
        </p:nvPicPr>
        <p:blipFill rotWithShape="1">
          <a:blip r:embed="rId5">
            <a:alphaModFix/>
          </a:blip>
          <a:srcRect b="11573" l="0" r="0" t="11573"/>
          <a:stretch/>
        </p:blipFill>
        <p:spPr>
          <a:xfrm>
            <a:off x="8023859" y="1828724"/>
            <a:ext cx="3345180" cy="1713538"/>
          </a:xfrm>
          <a:custGeom>
            <a:rect b="b" l="l" r="r" t="t"/>
            <a:pathLst>
              <a:path extrusionOk="0" h="1713538" w="3345180">
                <a:moveTo>
                  <a:pt x="341865" y="0"/>
                </a:moveTo>
                <a:lnTo>
                  <a:pt x="3003315" y="0"/>
                </a:lnTo>
                <a:cubicBezTo>
                  <a:pt x="3192122" y="0"/>
                  <a:pt x="3345180" y="155951"/>
                  <a:pt x="3345180" y="348327"/>
                </a:cubicBezTo>
                <a:lnTo>
                  <a:pt x="3345180" y="1713538"/>
                </a:lnTo>
                <a:lnTo>
                  <a:pt x="0" y="1713538"/>
                </a:lnTo>
                <a:lnTo>
                  <a:pt x="0" y="348327"/>
                </a:lnTo>
                <a:cubicBezTo>
                  <a:pt x="0" y="155951"/>
                  <a:pt x="153058" y="0"/>
                  <a:pt x="341865" y="0"/>
                </a:cubicBezTo>
                <a:close/>
              </a:path>
            </a:pathLst>
          </a:custGeom>
          <a:noFill/>
          <a:ln>
            <a:noFill/>
          </a:ln>
        </p:spPr>
      </p:pic>
      <p:pic>
        <p:nvPicPr>
          <p:cNvPr id="259" name="Google Shape;259;p14"/>
          <p:cNvPicPr preferRelativeResize="0"/>
          <p:nvPr/>
        </p:nvPicPr>
        <p:blipFill>
          <a:blip r:embed="rId6">
            <a:alphaModFix/>
          </a:blip>
          <a:stretch>
            <a:fillRect/>
          </a:stretch>
        </p:blipFill>
        <p:spPr>
          <a:xfrm>
            <a:off x="278425" y="234275"/>
            <a:ext cx="1707173" cy="597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5"/>
          <p:cNvPicPr preferRelativeResize="0"/>
          <p:nvPr/>
        </p:nvPicPr>
        <p:blipFill rotWithShape="1">
          <a:blip r:embed="rId3">
            <a:alphaModFix/>
          </a:blip>
          <a:srcRect b="12814" l="0" r="0" t="12814"/>
          <a:stretch/>
        </p:blipFill>
        <p:spPr>
          <a:xfrm>
            <a:off x="3686176" y="0"/>
            <a:ext cx="7319706" cy="5443717"/>
          </a:xfrm>
          <a:prstGeom prst="rect">
            <a:avLst/>
          </a:prstGeom>
          <a:noFill/>
          <a:ln>
            <a:noFill/>
          </a:ln>
        </p:spPr>
      </p:pic>
      <p:sp>
        <p:nvSpPr>
          <p:cNvPr id="265" name="Google Shape;265;p15"/>
          <p:cNvSpPr/>
          <p:nvPr/>
        </p:nvSpPr>
        <p:spPr>
          <a:xfrm rot="10800000">
            <a:off x="6964218" y="6160070"/>
            <a:ext cx="5227782" cy="697930"/>
          </a:xfrm>
          <a:prstGeom prst="rect">
            <a:avLst/>
          </a:prstGeom>
          <a:gradFill>
            <a:gsLst>
              <a:gs pos="0">
                <a:srgbClr val="FFA500">
                  <a:alpha val="61568"/>
                </a:srgbClr>
              </a:gs>
              <a:gs pos="31000">
                <a:srgbClr val="FFA500">
                  <a:alpha val="61568"/>
                </a:srgbClr>
              </a:gs>
              <a:gs pos="72000">
                <a:srgbClr val="DCABF7">
                  <a:alpha val="70588"/>
                </a:srgbClr>
              </a:gs>
              <a:gs pos="100000">
                <a:srgbClr val="DCABF7">
                  <a:alpha val="70588"/>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15"/>
          <p:cNvSpPr/>
          <p:nvPr/>
        </p:nvSpPr>
        <p:spPr>
          <a:xfrm>
            <a:off x="-1512938" y="4632059"/>
            <a:ext cx="4166912" cy="4166912"/>
          </a:xfrm>
          <a:prstGeom prst="ellipse">
            <a:avLst/>
          </a:prstGeom>
          <a:gradFill>
            <a:gsLst>
              <a:gs pos="0">
                <a:srgbClr val="9343DD">
                  <a:alpha val="17254"/>
                </a:srgbClr>
              </a:gs>
              <a:gs pos="15000">
                <a:srgbClr val="9343DD">
                  <a:alpha val="17254"/>
                </a:srgbClr>
              </a:gs>
              <a:gs pos="69000">
                <a:srgbClr val="AB33ED">
                  <a:alpha val="0"/>
                </a:srgbClr>
              </a:gs>
              <a:gs pos="100000">
                <a:srgbClr val="AB33E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p15"/>
          <p:cNvSpPr/>
          <p:nvPr/>
        </p:nvSpPr>
        <p:spPr>
          <a:xfrm>
            <a:off x="9458032" y="-1634447"/>
            <a:ext cx="4336938" cy="4336938"/>
          </a:xfrm>
          <a:prstGeom prst="ellipse">
            <a:avLst/>
          </a:prstGeom>
          <a:gradFill>
            <a:gsLst>
              <a:gs pos="0">
                <a:srgbClr val="FFA500">
                  <a:alpha val="28235"/>
                </a:srgbClr>
              </a:gs>
              <a:gs pos="15000">
                <a:srgbClr val="FFA500">
                  <a:alpha val="28235"/>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15"/>
          <p:cNvSpPr/>
          <p:nvPr/>
        </p:nvSpPr>
        <p:spPr>
          <a:xfrm>
            <a:off x="1168469" y="1967522"/>
            <a:ext cx="3769968"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262626"/>
                </a:solidFill>
                <a:latin typeface="Montserrat"/>
                <a:ea typeface="Montserrat"/>
                <a:cs typeface="Montserrat"/>
                <a:sym typeface="Montserrat"/>
              </a:rPr>
              <a:t>CONTACT </a:t>
            </a:r>
            <a:r>
              <a:rPr b="1" lang="en-US" sz="3600">
                <a:solidFill>
                  <a:schemeClr val="accent4"/>
                </a:solidFill>
                <a:latin typeface="Montserrat"/>
                <a:ea typeface="Montserrat"/>
                <a:cs typeface="Montserrat"/>
                <a:sym typeface="Montserrat"/>
              </a:rPr>
              <a:t>US</a:t>
            </a:r>
            <a:endParaRPr b="1" i="0" sz="3600" u="none" cap="none" strike="noStrike">
              <a:solidFill>
                <a:schemeClr val="accent4"/>
              </a:solidFill>
              <a:latin typeface="Montserrat"/>
              <a:ea typeface="Montserrat"/>
              <a:cs typeface="Montserrat"/>
              <a:sym typeface="Montserrat"/>
            </a:endParaRPr>
          </a:p>
        </p:txBody>
      </p:sp>
      <p:sp>
        <p:nvSpPr>
          <p:cNvPr id="269" name="Google Shape;269;p15"/>
          <p:cNvSpPr/>
          <p:nvPr/>
        </p:nvSpPr>
        <p:spPr>
          <a:xfrm>
            <a:off x="1168469" y="3109974"/>
            <a:ext cx="9023760" cy="1897239"/>
          </a:xfrm>
          <a:prstGeom prst="roundRect">
            <a:avLst>
              <a:gd fmla="val 9737" name="adj"/>
            </a:avLst>
          </a:prstGeom>
          <a:solidFill>
            <a:schemeClr val="lt1">
              <a:alpha val="89411"/>
            </a:schemeClr>
          </a:solidFill>
          <a:ln>
            <a:noFill/>
          </a:ln>
          <a:effectLst>
            <a:outerShdw blurRad="584200" sx="104000" rotWithShape="0" algn="ctr" sy="104000">
              <a:srgbClr val="000000">
                <a:alpha val="1137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cxnSp>
        <p:nvCxnSpPr>
          <p:cNvPr id="270" name="Google Shape;270;p15"/>
          <p:cNvCxnSpPr/>
          <p:nvPr/>
        </p:nvCxnSpPr>
        <p:spPr>
          <a:xfrm>
            <a:off x="11626501" y="1587825"/>
            <a:ext cx="0" cy="517766"/>
          </a:xfrm>
          <a:prstGeom prst="straightConnector1">
            <a:avLst/>
          </a:prstGeom>
          <a:noFill/>
          <a:ln cap="flat" cmpd="sng" w="9525">
            <a:solidFill>
              <a:srgbClr val="7F7F7F">
                <a:alpha val="73333"/>
              </a:srgbClr>
            </a:solidFill>
            <a:prstDash val="solid"/>
            <a:miter lim="800000"/>
            <a:headEnd len="sm" w="sm" type="none"/>
            <a:tailEnd len="sm" w="sm" type="none"/>
          </a:ln>
        </p:spPr>
      </p:cxnSp>
      <p:cxnSp>
        <p:nvCxnSpPr>
          <p:cNvPr id="271" name="Google Shape;271;p15"/>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272" name="Google Shape;272;p15"/>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Contact</a:t>
            </a:r>
            <a:endParaRPr b="1" i="0" sz="1300" u="none" cap="none" strike="noStrike">
              <a:solidFill>
                <a:srgbClr val="0F334D"/>
              </a:solidFill>
              <a:latin typeface="Montserrat"/>
              <a:ea typeface="Montserrat"/>
              <a:cs typeface="Montserrat"/>
              <a:sym typeface="Montserrat"/>
            </a:endParaRPr>
          </a:p>
        </p:txBody>
      </p:sp>
      <p:sp>
        <p:nvSpPr>
          <p:cNvPr id="273" name="Google Shape;273;p15"/>
          <p:cNvSpPr txBox="1"/>
          <p:nvPr/>
        </p:nvSpPr>
        <p:spPr>
          <a:xfrm rot="5400000">
            <a:off x="10005931" y="3381024"/>
            <a:ext cx="3066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7F7F7F"/>
                </a:solidFill>
                <a:latin typeface="Montserrat Medium"/>
                <a:ea typeface="Montserrat Medium"/>
                <a:cs typeface="Montserrat Medium"/>
                <a:sym typeface="Montserrat Medium"/>
              </a:rPr>
              <a:t>Building Resiliency Against Drug Use For Teenagers</a:t>
            </a:r>
            <a:endParaRPr b="0" i="0" sz="1400" u="none" cap="none" strike="noStrike">
              <a:solidFill>
                <a:srgbClr val="7F7F7F"/>
              </a:solidFill>
              <a:latin typeface="Montserrat Medium"/>
              <a:ea typeface="Montserrat Medium"/>
              <a:cs typeface="Montserrat Medium"/>
              <a:sym typeface="Montserrat Medium"/>
            </a:endParaRPr>
          </a:p>
        </p:txBody>
      </p:sp>
      <p:sp>
        <p:nvSpPr>
          <p:cNvPr id="274" name="Google Shape;274;p15"/>
          <p:cNvSpPr/>
          <p:nvPr/>
        </p:nvSpPr>
        <p:spPr>
          <a:xfrm>
            <a:off x="11410001" y="955578"/>
            <a:ext cx="441370" cy="441370"/>
          </a:xfrm>
          <a:prstGeom prst="donut">
            <a:avLst>
              <a:gd fmla="val 25000" name="adj"/>
            </a:avLst>
          </a:prstGeom>
          <a:solidFill>
            <a:srgbClr val="FFA500"/>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15"/>
          <p:cNvSpPr txBox="1"/>
          <p:nvPr/>
        </p:nvSpPr>
        <p:spPr>
          <a:xfrm>
            <a:off x="2031930" y="3593166"/>
            <a:ext cx="27717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42F2F"/>
                </a:solidFill>
                <a:latin typeface="Montserrat"/>
                <a:ea typeface="Montserrat"/>
                <a:cs typeface="Montserrat"/>
                <a:sym typeface="Montserrat"/>
              </a:rPr>
              <a:t>ADDRESS</a:t>
            </a:r>
            <a:endParaRPr b="1" i="0" sz="1400" u="none" cap="none" strike="noStrike">
              <a:solidFill>
                <a:srgbClr val="242F2F"/>
              </a:solidFill>
              <a:latin typeface="Montserrat"/>
              <a:ea typeface="Montserrat"/>
              <a:cs typeface="Montserrat"/>
              <a:sym typeface="Montserrat"/>
            </a:endParaRPr>
          </a:p>
        </p:txBody>
      </p:sp>
      <p:sp>
        <p:nvSpPr>
          <p:cNvPr id="276" name="Google Shape;276;p15"/>
          <p:cNvSpPr/>
          <p:nvPr/>
        </p:nvSpPr>
        <p:spPr>
          <a:xfrm>
            <a:off x="2031925" y="4020825"/>
            <a:ext cx="1439400" cy="697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lang="en-US" sz="1200">
                <a:solidFill>
                  <a:srgbClr val="7F7F7F"/>
                </a:solidFill>
                <a:latin typeface="Montserrat"/>
                <a:ea typeface="Montserrat"/>
                <a:cs typeface="Montserrat"/>
                <a:sym typeface="Montserrat"/>
              </a:rPr>
              <a:t>PO Box 7005, Dandenong, VIC 3175, Australia</a:t>
            </a:r>
            <a:endParaRPr i="0" sz="1200" u="none" cap="none" strike="noStrike">
              <a:solidFill>
                <a:srgbClr val="7F7F7F"/>
              </a:solidFill>
              <a:latin typeface="Montserrat"/>
              <a:ea typeface="Montserrat"/>
              <a:cs typeface="Montserrat"/>
              <a:sym typeface="Montserrat"/>
            </a:endParaRPr>
          </a:p>
        </p:txBody>
      </p:sp>
      <p:sp>
        <p:nvSpPr>
          <p:cNvPr id="277" name="Google Shape;277;p15"/>
          <p:cNvSpPr txBox="1"/>
          <p:nvPr/>
        </p:nvSpPr>
        <p:spPr>
          <a:xfrm>
            <a:off x="4586604" y="3578846"/>
            <a:ext cx="27717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42F2F"/>
                </a:solidFill>
                <a:latin typeface="Montserrat"/>
                <a:ea typeface="Montserrat"/>
                <a:cs typeface="Montserrat"/>
                <a:sym typeface="Montserrat"/>
              </a:rPr>
              <a:t>PHONE</a:t>
            </a:r>
            <a:endParaRPr b="1" i="0" sz="1400" u="none" cap="none" strike="noStrike">
              <a:solidFill>
                <a:srgbClr val="242F2F"/>
              </a:solidFill>
              <a:latin typeface="Montserrat"/>
              <a:ea typeface="Montserrat"/>
              <a:cs typeface="Montserrat"/>
              <a:sym typeface="Montserrat"/>
            </a:endParaRPr>
          </a:p>
        </p:txBody>
      </p:sp>
      <p:sp>
        <p:nvSpPr>
          <p:cNvPr id="278" name="Google Shape;278;p15"/>
          <p:cNvSpPr/>
          <p:nvPr/>
        </p:nvSpPr>
        <p:spPr>
          <a:xfrm>
            <a:off x="4586606" y="4006509"/>
            <a:ext cx="277176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rgbClr val="7F7F7F"/>
                </a:solidFill>
                <a:latin typeface="Montserrat"/>
                <a:ea typeface="Montserrat"/>
                <a:cs typeface="Montserrat"/>
                <a:sym typeface="Montserrat"/>
              </a:rPr>
              <a:t>1300 975 002</a:t>
            </a:r>
            <a:endParaRPr i="0" sz="1400" u="none" cap="none" strike="noStrike">
              <a:solidFill>
                <a:srgbClr val="000000"/>
              </a:solidFill>
              <a:latin typeface="Montserrat"/>
              <a:ea typeface="Montserrat"/>
              <a:cs typeface="Montserrat"/>
              <a:sym typeface="Montserrat"/>
            </a:endParaRPr>
          </a:p>
        </p:txBody>
      </p:sp>
      <p:sp>
        <p:nvSpPr>
          <p:cNvPr id="279" name="Google Shape;279;p15"/>
          <p:cNvSpPr txBox="1"/>
          <p:nvPr/>
        </p:nvSpPr>
        <p:spPr>
          <a:xfrm>
            <a:off x="6995511" y="3576061"/>
            <a:ext cx="27717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42F2F"/>
                </a:solidFill>
                <a:latin typeface="Montserrat"/>
                <a:ea typeface="Montserrat"/>
                <a:cs typeface="Montserrat"/>
                <a:sym typeface="Montserrat"/>
              </a:rPr>
              <a:t>EMAIL</a:t>
            </a:r>
            <a:endParaRPr b="1" i="0" sz="1400" u="none" cap="none" strike="noStrike">
              <a:solidFill>
                <a:srgbClr val="242F2F"/>
              </a:solidFill>
              <a:latin typeface="Montserrat"/>
              <a:ea typeface="Montserrat"/>
              <a:cs typeface="Montserrat"/>
              <a:sym typeface="Montserrat"/>
            </a:endParaRPr>
          </a:p>
        </p:txBody>
      </p:sp>
      <p:sp>
        <p:nvSpPr>
          <p:cNvPr id="280" name="Google Shape;280;p15"/>
          <p:cNvSpPr/>
          <p:nvPr/>
        </p:nvSpPr>
        <p:spPr>
          <a:xfrm>
            <a:off x="6995526" y="4003725"/>
            <a:ext cx="30876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rgbClr val="7F7F7F"/>
                </a:solidFill>
                <a:latin typeface="Montserrat"/>
                <a:ea typeface="Montserrat"/>
                <a:cs typeface="Montserrat"/>
                <a:sym typeface="Montserrat"/>
              </a:rPr>
              <a:t>education@dalgarnoinstitute.org.au</a:t>
            </a:r>
            <a:endParaRPr i="0" sz="1200" u="none" cap="none" strike="noStrike">
              <a:solidFill>
                <a:srgbClr val="7F7F7F"/>
              </a:solidFill>
              <a:latin typeface="Montserrat"/>
              <a:ea typeface="Montserrat"/>
              <a:cs typeface="Montserrat"/>
              <a:sym typeface="Montserrat"/>
            </a:endParaRPr>
          </a:p>
        </p:txBody>
      </p:sp>
      <p:sp>
        <p:nvSpPr>
          <p:cNvPr id="281" name="Google Shape;281;p15"/>
          <p:cNvSpPr/>
          <p:nvPr/>
        </p:nvSpPr>
        <p:spPr>
          <a:xfrm>
            <a:off x="4153326" y="3611341"/>
            <a:ext cx="290104" cy="290788"/>
          </a:xfrm>
          <a:custGeom>
            <a:rect b="b" l="l" r="r" t="t"/>
            <a:pathLst>
              <a:path extrusionOk="0" h="290788" w="290104">
                <a:moveTo>
                  <a:pt x="224344" y="172574"/>
                </a:moveTo>
                <a:cubicBezTo>
                  <a:pt x="228704" y="172574"/>
                  <a:pt x="232701" y="174391"/>
                  <a:pt x="235607" y="177297"/>
                </a:cubicBezTo>
                <a:lnTo>
                  <a:pt x="285745" y="227434"/>
                </a:lnTo>
                <a:cubicBezTo>
                  <a:pt x="288651" y="230341"/>
                  <a:pt x="290104" y="234337"/>
                  <a:pt x="290104" y="238697"/>
                </a:cubicBezTo>
                <a:cubicBezTo>
                  <a:pt x="290104" y="243057"/>
                  <a:pt x="288288" y="247053"/>
                  <a:pt x="285381" y="249960"/>
                </a:cubicBezTo>
                <a:lnTo>
                  <a:pt x="279932" y="255410"/>
                </a:lnTo>
                <a:lnTo>
                  <a:pt x="207632" y="183110"/>
                </a:lnTo>
                <a:lnTo>
                  <a:pt x="213082" y="177297"/>
                </a:lnTo>
                <a:cubicBezTo>
                  <a:pt x="215988" y="174391"/>
                  <a:pt x="219985" y="172574"/>
                  <a:pt x="224344" y="172574"/>
                </a:cubicBezTo>
                <a:close/>
                <a:moveTo>
                  <a:pt x="24158" y="21435"/>
                </a:moveTo>
                <a:lnTo>
                  <a:pt x="96457" y="93735"/>
                </a:lnTo>
                <a:lnTo>
                  <a:pt x="85195" y="104634"/>
                </a:lnTo>
                <a:cubicBezTo>
                  <a:pt x="83741" y="106087"/>
                  <a:pt x="83015" y="108267"/>
                  <a:pt x="83015" y="110084"/>
                </a:cubicBezTo>
                <a:cubicBezTo>
                  <a:pt x="83015" y="111900"/>
                  <a:pt x="83741" y="114080"/>
                  <a:pt x="85195" y="115533"/>
                </a:cubicBezTo>
                <a:lnTo>
                  <a:pt x="175297" y="205272"/>
                </a:lnTo>
                <a:cubicBezTo>
                  <a:pt x="176750" y="206725"/>
                  <a:pt x="178930" y="207452"/>
                  <a:pt x="180746" y="207452"/>
                </a:cubicBezTo>
                <a:cubicBezTo>
                  <a:pt x="182563" y="207452"/>
                  <a:pt x="184743" y="206725"/>
                  <a:pt x="186196" y="205272"/>
                </a:cubicBezTo>
                <a:lnTo>
                  <a:pt x="197095" y="194009"/>
                </a:lnTo>
                <a:lnTo>
                  <a:pt x="269032" y="266309"/>
                </a:lnTo>
                <a:lnTo>
                  <a:pt x="259222" y="276119"/>
                </a:lnTo>
                <a:cubicBezTo>
                  <a:pt x="249776" y="286291"/>
                  <a:pt x="235970" y="291741"/>
                  <a:pt x="222164" y="290651"/>
                </a:cubicBezTo>
                <a:cubicBezTo>
                  <a:pt x="201455" y="289198"/>
                  <a:pt x="182200" y="282658"/>
                  <a:pt x="164034" y="273575"/>
                </a:cubicBezTo>
                <a:cubicBezTo>
                  <a:pt x="156041" y="269216"/>
                  <a:pt x="148411" y="264492"/>
                  <a:pt x="141145" y="259043"/>
                </a:cubicBezTo>
                <a:cubicBezTo>
                  <a:pt x="97547" y="228161"/>
                  <a:pt x="60126" y="189286"/>
                  <a:pt x="30334" y="144599"/>
                </a:cubicBezTo>
                <a:cubicBezTo>
                  <a:pt x="21978" y="132609"/>
                  <a:pt x="14348" y="119893"/>
                  <a:pt x="8535" y="106451"/>
                </a:cubicBezTo>
                <a:cubicBezTo>
                  <a:pt x="3085" y="91191"/>
                  <a:pt x="-911" y="75569"/>
                  <a:pt x="179" y="59220"/>
                </a:cubicBezTo>
                <a:cubicBezTo>
                  <a:pt x="542" y="49410"/>
                  <a:pt x="4902" y="40327"/>
                  <a:pt x="12168" y="33424"/>
                </a:cubicBezTo>
                <a:cubicBezTo>
                  <a:pt x="15075" y="30518"/>
                  <a:pt x="19435" y="26158"/>
                  <a:pt x="24158" y="21435"/>
                </a:cubicBezTo>
                <a:close/>
                <a:moveTo>
                  <a:pt x="52132" y="0"/>
                </a:moveTo>
                <a:cubicBezTo>
                  <a:pt x="56129" y="0"/>
                  <a:pt x="60125" y="1817"/>
                  <a:pt x="63032" y="4723"/>
                </a:cubicBezTo>
                <a:lnTo>
                  <a:pt x="113169" y="54497"/>
                </a:lnTo>
                <a:cubicBezTo>
                  <a:pt x="116076" y="57404"/>
                  <a:pt x="117892" y="61400"/>
                  <a:pt x="117892" y="65760"/>
                </a:cubicBezTo>
                <a:cubicBezTo>
                  <a:pt x="117892" y="70120"/>
                  <a:pt x="116076" y="74116"/>
                  <a:pt x="113169" y="77023"/>
                </a:cubicBezTo>
                <a:lnTo>
                  <a:pt x="107720" y="82472"/>
                </a:lnTo>
                <a:lnTo>
                  <a:pt x="35420" y="10173"/>
                </a:lnTo>
                <a:lnTo>
                  <a:pt x="40870" y="4723"/>
                </a:lnTo>
                <a:cubicBezTo>
                  <a:pt x="43776" y="1817"/>
                  <a:pt x="48136" y="0"/>
                  <a:pt x="52132" y="0"/>
                </a:cubicBezTo>
                <a:close/>
              </a:path>
            </a:pathLst>
          </a:custGeom>
          <a:solidFill>
            <a:srgbClr val="9343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descr="Envelope with solid fill" id="282" name="Google Shape;282;p15"/>
          <p:cNvSpPr/>
          <p:nvPr/>
        </p:nvSpPr>
        <p:spPr>
          <a:xfrm>
            <a:off x="6523622" y="3639257"/>
            <a:ext cx="335653" cy="234957"/>
          </a:xfrm>
          <a:custGeom>
            <a:rect b="b" l="l" r="r" t="t"/>
            <a:pathLst>
              <a:path extrusionOk="0" h="234957" w="335653">
                <a:moveTo>
                  <a:pt x="0" y="0"/>
                </a:moveTo>
                <a:lnTo>
                  <a:pt x="0" y="234957"/>
                </a:lnTo>
                <a:lnTo>
                  <a:pt x="335653" y="234957"/>
                </a:lnTo>
                <a:lnTo>
                  <a:pt x="335653" y="0"/>
                </a:lnTo>
                <a:lnTo>
                  <a:pt x="0" y="0"/>
                </a:lnTo>
                <a:close/>
                <a:moveTo>
                  <a:pt x="173701" y="146429"/>
                </a:moveTo>
                <a:cubicBezTo>
                  <a:pt x="170344" y="149785"/>
                  <a:pt x="165309" y="149785"/>
                  <a:pt x="161953" y="146429"/>
                </a:cubicBezTo>
                <a:lnTo>
                  <a:pt x="37761" y="25174"/>
                </a:lnTo>
                <a:lnTo>
                  <a:pt x="298312" y="25174"/>
                </a:lnTo>
                <a:lnTo>
                  <a:pt x="173701" y="146429"/>
                </a:lnTo>
                <a:close/>
                <a:moveTo>
                  <a:pt x="106990" y="116220"/>
                </a:moveTo>
                <a:lnTo>
                  <a:pt x="25174" y="198455"/>
                </a:lnTo>
                <a:lnTo>
                  <a:pt x="25174" y="36083"/>
                </a:lnTo>
                <a:lnTo>
                  <a:pt x="106990" y="116220"/>
                </a:lnTo>
                <a:close/>
                <a:moveTo>
                  <a:pt x="119157" y="127968"/>
                </a:moveTo>
                <a:lnTo>
                  <a:pt x="150624" y="158596"/>
                </a:lnTo>
                <a:cubicBezTo>
                  <a:pt x="155659" y="163211"/>
                  <a:pt x="161953" y="165729"/>
                  <a:pt x="168246" y="165729"/>
                </a:cubicBezTo>
                <a:cubicBezTo>
                  <a:pt x="174540" y="165729"/>
                  <a:pt x="180833" y="163211"/>
                  <a:pt x="185868" y="158596"/>
                </a:cubicBezTo>
                <a:lnTo>
                  <a:pt x="217336" y="127968"/>
                </a:lnTo>
                <a:lnTo>
                  <a:pt x="298731" y="209783"/>
                </a:lnTo>
                <a:lnTo>
                  <a:pt x="37341" y="209783"/>
                </a:lnTo>
                <a:lnTo>
                  <a:pt x="119157" y="127968"/>
                </a:lnTo>
                <a:close/>
                <a:moveTo>
                  <a:pt x="228664" y="116220"/>
                </a:moveTo>
                <a:lnTo>
                  <a:pt x="310479" y="36502"/>
                </a:lnTo>
                <a:lnTo>
                  <a:pt x="310479" y="198035"/>
                </a:lnTo>
                <a:lnTo>
                  <a:pt x="228664" y="116220"/>
                </a:lnTo>
                <a:close/>
              </a:path>
            </a:pathLst>
          </a:custGeom>
          <a:solidFill>
            <a:srgbClr val="9343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15"/>
          <p:cNvSpPr/>
          <p:nvPr/>
        </p:nvSpPr>
        <p:spPr>
          <a:xfrm>
            <a:off x="1523157" y="3594703"/>
            <a:ext cx="378073" cy="324062"/>
          </a:xfrm>
          <a:custGeom>
            <a:rect b="b" l="l" r="r" t="t"/>
            <a:pathLst>
              <a:path extrusionOk="0" h="324062" w="378073">
                <a:moveTo>
                  <a:pt x="189036" y="62112"/>
                </a:moveTo>
                <a:lnTo>
                  <a:pt x="324062" y="190387"/>
                </a:lnTo>
                <a:lnTo>
                  <a:pt x="324062" y="324062"/>
                </a:lnTo>
                <a:lnTo>
                  <a:pt x="216041" y="324062"/>
                </a:lnTo>
                <a:lnTo>
                  <a:pt x="216041" y="211541"/>
                </a:lnTo>
                <a:lnTo>
                  <a:pt x="162031" y="211541"/>
                </a:lnTo>
                <a:lnTo>
                  <a:pt x="162031" y="324062"/>
                </a:lnTo>
                <a:lnTo>
                  <a:pt x="54010" y="324062"/>
                </a:lnTo>
                <a:lnTo>
                  <a:pt x="54010" y="190387"/>
                </a:lnTo>
                <a:close/>
                <a:moveTo>
                  <a:pt x="189036" y="0"/>
                </a:moveTo>
                <a:lnTo>
                  <a:pt x="378073" y="180034"/>
                </a:lnTo>
                <a:lnTo>
                  <a:pt x="357819" y="197138"/>
                </a:lnTo>
                <a:lnTo>
                  <a:pt x="189036" y="36907"/>
                </a:lnTo>
                <a:lnTo>
                  <a:pt x="20254" y="197138"/>
                </a:lnTo>
                <a:lnTo>
                  <a:pt x="0" y="180034"/>
                </a:lnTo>
                <a:close/>
              </a:path>
            </a:pathLst>
          </a:custGeom>
          <a:solidFill>
            <a:srgbClr val="9343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84" name="Google Shape;284;p15"/>
          <p:cNvPicPr preferRelativeResize="0"/>
          <p:nvPr/>
        </p:nvPicPr>
        <p:blipFill>
          <a:blip r:embed="rId4">
            <a:alphaModFix/>
          </a:blip>
          <a:stretch>
            <a:fillRect/>
          </a:stretch>
        </p:blipFill>
        <p:spPr>
          <a:xfrm>
            <a:off x="278425" y="234275"/>
            <a:ext cx="1707173" cy="59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6"/>
          <p:cNvPicPr preferRelativeResize="0"/>
          <p:nvPr/>
        </p:nvPicPr>
        <p:blipFill rotWithShape="1">
          <a:blip r:embed="rId3">
            <a:alphaModFix/>
          </a:blip>
          <a:srcRect b="8444" l="0" r="0" t="8444"/>
          <a:stretch/>
        </p:blipFill>
        <p:spPr>
          <a:xfrm>
            <a:off x="0" y="1158240"/>
            <a:ext cx="12192000" cy="5699759"/>
          </a:xfrm>
          <a:prstGeom prst="rect">
            <a:avLst/>
          </a:prstGeom>
          <a:noFill/>
          <a:ln>
            <a:noFill/>
          </a:ln>
        </p:spPr>
      </p:pic>
      <p:sp>
        <p:nvSpPr>
          <p:cNvPr id="290" name="Google Shape;290;p16"/>
          <p:cNvSpPr/>
          <p:nvPr/>
        </p:nvSpPr>
        <p:spPr>
          <a:xfrm flipH="1" rot="774831">
            <a:off x="1931565" y="5041601"/>
            <a:ext cx="783981" cy="783981"/>
          </a:xfrm>
          <a:prstGeom prst="ellipse">
            <a:avLst/>
          </a:prstGeom>
          <a:gradFill>
            <a:gsLst>
              <a:gs pos="0">
                <a:srgbClr val="FFE5B4">
                  <a:alpha val="4313"/>
                </a:srgbClr>
              </a:gs>
              <a:gs pos="16000">
                <a:srgbClr val="FFE5B4">
                  <a:alpha val="4313"/>
                </a:srgbClr>
              </a:gs>
              <a:gs pos="65000">
                <a:srgbClr val="FFA500">
                  <a:alpha val="42352"/>
                </a:srgbClr>
              </a:gs>
              <a:gs pos="100000">
                <a:srgbClr val="FFA500">
                  <a:alpha val="42352"/>
                </a:srgbClr>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16"/>
          <p:cNvSpPr/>
          <p:nvPr/>
        </p:nvSpPr>
        <p:spPr>
          <a:xfrm>
            <a:off x="1899382" y="1632923"/>
            <a:ext cx="8393236" cy="1958184"/>
          </a:xfrm>
          <a:prstGeom prst="roundRect">
            <a:avLst>
              <a:gd fmla="val 0" name="adj"/>
            </a:avLst>
          </a:prstGeom>
          <a:solidFill>
            <a:schemeClr val="lt1">
              <a:alpha val="84313"/>
            </a:schemeClr>
          </a:solidFill>
          <a:ln>
            <a:noFill/>
          </a:ln>
          <a:effectLst>
            <a:outerShdw blurRad="381000" sx="103000" rotWithShape="0" algn="t" dir="5400000" dist="38100" sy="103000">
              <a:srgbClr val="000000">
                <a:alpha val="431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16"/>
          <p:cNvSpPr/>
          <p:nvPr/>
        </p:nvSpPr>
        <p:spPr>
          <a:xfrm>
            <a:off x="2352161" y="1950367"/>
            <a:ext cx="74877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rgbClr val="0F334D"/>
                </a:solidFill>
                <a:latin typeface="Montserrat"/>
                <a:ea typeface="Montserrat"/>
                <a:cs typeface="Montserrat"/>
                <a:sym typeface="Montserrat"/>
              </a:rPr>
              <a:t>THANK </a:t>
            </a:r>
            <a:r>
              <a:rPr b="1" lang="en-US" sz="8000">
                <a:solidFill>
                  <a:schemeClr val="accent4"/>
                </a:solidFill>
                <a:latin typeface="Montserrat"/>
                <a:ea typeface="Montserrat"/>
                <a:cs typeface="Montserrat"/>
                <a:sym typeface="Montserrat"/>
              </a:rPr>
              <a:t>YOU</a:t>
            </a:r>
            <a:endParaRPr b="1" i="0" sz="8000" u="none" cap="none" strike="noStrike">
              <a:solidFill>
                <a:schemeClr val="accent4"/>
              </a:solidFill>
              <a:latin typeface="Montserrat"/>
              <a:ea typeface="Montserrat"/>
              <a:cs typeface="Montserrat"/>
              <a:sym typeface="Montserrat"/>
            </a:endParaRPr>
          </a:p>
        </p:txBody>
      </p:sp>
      <p:grpSp>
        <p:nvGrpSpPr>
          <p:cNvPr id="293" name="Google Shape;293;p16"/>
          <p:cNvGrpSpPr/>
          <p:nvPr/>
        </p:nvGrpSpPr>
        <p:grpSpPr>
          <a:xfrm>
            <a:off x="463583" y="4077829"/>
            <a:ext cx="1522994" cy="1498062"/>
            <a:chOff x="9473118" y="4559640"/>
            <a:chExt cx="1522994" cy="1498062"/>
          </a:xfrm>
        </p:grpSpPr>
        <p:sp>
          <p:nvSpPr>
            <p:cNvPr id="294" name="Google Shape;294;p16"/>
            <p:cNvSpPr/>
            <p:nvPr/>
          </p:nvSpPr>
          <p:spPr>
            <a:xfrm flipH="1" rot="-900000">
              <a:off x="9597796" y="4823513"/>
              <a:ext cx="1109511" cy="1109511"/>
            </a:xfrm>
            <a:prstGeom prst="ellipse">
              <a:avLst/>
            </a:prstGeom>
            <a:solidFill>
              <a:srgbClr val="9343DD">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16"/>
            <p:cNvSpPr/>
            <p:nvPr/>
          </p:nvSpPr>
          <p:spPr>
            <a:xfrm flipH="1" rot="5400000">
              <a:off x="10020357" y="4559640"/>
              <a:ext cx="975755" cy="975755"/>
            </a:xfrm>
            <a:prstGeom prst="ellipse">
              <a:avLst/>
            </a:prstGeom>
            <a:solidFill>
              <a:srgbClr val="FFA500">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96" name="Google Shape;296;p16"/>
          <p:cNvSpPr/>
          <p:nvPr/>
        </p:nvSpPr>
        <p:spPr>
          <a:xfrm flipH="1" rot="10800000">
            <a:off x="-1" y="-1"/>
            <a:ext cx="12192001" cy="759460"/>
          </a:xfrm>
          <a:prstGeom prst="round2SameRect">
            <a:avLst>
              <a:gd fmla="val 0" name="adj1"/>
              <a:gd fmla="val 0" name="adj2"/>
            </a:avLst>
          </a:prstGeom>
          <a:solidFill>
            <a:schemeClr val="lt1"/>
          </a:solidFill>
          <a:ln>
            <a:noFill/>
          </a:ln>
          <a:effectLst>
            <a:outerShdw blurRad="381000" sx="103000" rotWithShape="0" algn="ctr" dir="5400000" dist="38100" sy="103000">
              <a:srgbClr val="000000">
                <a:alpha val="431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97" name="Google Shape;297;p16"/>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298" name="Google Shape;298;p16"/>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Thank You</a:t>
            </a:r>
            <a:endParaRPr b="1" i="0" sz="1300" u="none" cap="none" strike="noStrike">
              <a:solidFill>
                <a:srgbClr val="0F334D"/>
              </a:solidFill>
              <a:latin typeface="Montserrat"/>
              <a:ea typeface="Montserrat"/>
              <a:cs typeface="Montserrat"/>
              <a:sym typeface="Montserrat"/>
            </a:endParaRPr>
          </a:p>
        </p:txBody>
      </p:sp>
      <p:pic>
        <p:nvPicPr>
          <p:cNvPr id="299" name="Google Shape;299;p16"/>
          <p:cNvPicPr preferRelativeResize="0"/>
          <p:nvPr/>
        </p:nvPicPr>
        <p:blipFill>
          <a:blip r:embed="rId4">
            <a:alphaModFix/>
          </a:blip>
          <a:stretch>
            <a:fillRect/>
          </a:stretch>
        </p:blipFill>
        <p:spPr>
          <a:xfrm>
            <a:off x="278425" y="234275"/>
            <a:ext cx="1707173" cy="59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4"/>
          <p:cNvSpPr/>
          <p:nvPr/>
        </p:nvSpPr>
        <p:spPr>
          <a:xfrm>
            <a:off x="1583151" y="3330961"/>
            <a:ext cx="4119950" cy="4119950"/>
          </a:xfrm>
          <a:prstGeom prst="donut">
            <a:avLst>
              <a:gd fmla="val 11580" name="adj"/>
            </a:avLst>
          </a:prstGeom>
          <a:solidFill>
            <a:srgbClr val="FFA500">
              <a:alpha val="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 name="Google Shape;37;p4"/>
          <p:cNvSpPr/>
          <p:nvPr/>
        </p:nvSpPr>
        <p:spPr>
          <a:xfrm>
            <a:off x="1590071" y="-829829"/>
            <a:ext cx="4119951" cy="4119951"/>
          </a:xfrm>
          <a:prstGeom prst="ellipse">
            <a:avLst/>
          </a:prstGeom>
          <a:gradFill>
            <a:gsLst>
              <a:gs pos="0">
                <a:srgbClr val="FFB328">
                  <a:alpha val="32549"/>
                </a:srgbClr>
              </a:gs>
              <a:gs pos="15000">
                <a:srgbClr val="FFB328">
                  <a:alpha val="32549"/>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4"/>
          <p:cNvSpPr/>
          <p:nvPr/>
        </p:nvSpPr>
        <p:spPr>
          <a:xfrm>
            <a:off x="6859225" y="1646850"/>
            <a:ext cx="4548600" cy="191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3200">
                <a:solidFill>
                  <a:schemeClr val="dk1"/>
                </a:solidFill>
                <a:latin typeface="Montserrat"/>
                <a:ea typeface="Montserrat"/>
                <a:cs typeface="Montserrat"/>
                <a:sym typeface="Montserrat"/>
              </a:rPr>
              <a:t>IMPORTANCE OF ADDRESSING DRUG USE </a:t>
            </a:r>
            <a:r>
              <a:rPr b="1" lang="en-US" sz="3200">
                <a:solidFill>
                  <a:schemeClr val="accent4"/>
                </a:solidFill>
                <a:latin typeface="Montserrat"/>
                <a:ea typeface="Montserrat"/>
                <a:cs typeface="Montserrat"/>
                <a:sym typeface="Montserrat"/>
              </a:rPr>
              <a:t>AMONG YOUNG ADOLESCENTS</a:t>
            </a:r>
            <a:endParaRPr b="1" sz="3200">
              <a:solidFill>
                <a:schemeClr val="accent4"/>
              </a:solidFill>
              <a:latin typeface="Montserrat"/>
              <a:ea typeface="Montserrat"/>
              <a:cs typeface="Montserrat"/>
              <a:sym typeface="Montserrat"/>
            </a:endParaRPr>
          </a:p>
        </p:txBody>
      </p:sp>
      <p:sp>
        <p:nvSpPr>
          <p:cNvPr id="39" name="Google Shape;39;p4"/>
          <p:cNvSpPr txBox="1"/>
          <p:nvPr/>
        </p:nvSpPr>
        <p:spPr>
          <a:xfrm>
            <a:off x="6859225" y="3774078"/>
            <a:ext cx="4443000" cy="10158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rPr lang="en-US" sz="1500">
                <a:solidFill>
                  <a:schemeClr val="dk1"/>
                </a:solidFill>
                <a:latin typeface="Montserrat SemiBold"/>
                <a:ea typeface="Montserrat SemiBold"/>
                <a:cs typeface="Montserrat SemiBold"/>
                <a:sym typeface="Montserrat SemiBold"/>
              </a:rPr>
              <a:t>Goal: Equip teenagers with knowledge and tools to resist drug use</a:t>
            </a:r>
            <a:endParaRPr sz="1500">
              <a:solidFill>
                <a:schemeClr val="dk1"/>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None/>
            </a:pPr>
            <a:r>
              <a:t/>
            </a:r>
            <a:endParaRPr sz="1500">
              <a:solidFill>
                <a:srgbClr val="7F7F7F"/>
              </a:solidFill>
              <a:latin typeface="Montserrat SemiBold"/>
              <a:ea typeface="Montserrat SemiBold"/>
              <a:cs typeface="Montserrat SemiBold"/>
              <a:sym typeface="Montserrat SemiBold"/>
            </a:endParaRPr>
          </a:p>
        </p:txBody>
      </p:sp>
      <p:sp>
        <p:nvSpPr>
          <p:cNvPr id="40" name="Google Shape;40;p4"/>
          <p:cNvSpPr/>
          <p:nvPr/>
        </p:nvSpPr>
        <p:spPr>
          <a:xfrm>
            <a:off x="6859225" y="4549225"/>
            <a:ext cx="4443000" cy="4572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Outline of presentation</a:t>
            </a:r>
            <a:endParaRPr sz="1500">
              <a:solidFill>
                <a:srgbClr val="7F7F7F"/>
              </a:solidFill>
              <a:latin typeface="Montserrat"/>
              <a:ea typeface="Montserrat"/>
              <a:cs typeface="Montserrat"/>
              <a:sym typeface="Montserrat"/>
            </a:endParaRPr>
          </a:p>
        </p:txBody>
      </p:sp>
      <p:sp>
        <p:nvSpPr>
          <p:cNvPr id="41" name="Google Shape;41;p4"/>
          <p:cNvSpPr/>
          <p:nvPr/>
        </p:nvSpPr>
        <p:spPr>
          <a:xfrm>
            <a:off x="6565303" y="5006434"/>
            <a:ext cx="4336938" cy="4336938"/>
          </a:xfrm>
          <a:prstGeom prst="ellipse">
            <a:avLst/>
          </a:prstGeom>
          <a:gradFill>
            <a:gsLst>
              <a:gs pos="0">
                <a:srgbClr val="9343DD">
                  <a:alpha val="68235"/>
                </a:srgbClr>
              </a:gs>
              <a:gs pos="5000">
                <a:srgbClr val="9343DD">
                  <a:alpha val="68235"/>
                </a:srgbClr>
              </a:gs>
              <a:gs pos="67000">
                <a:srgbClr val="DCABF7">
                  <a:alpha val="0"/>
                </a:srgbClr>
              </a:gs>
              <a:gs pos="100000">
                <a:srgbClr val="DCABF7">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2" name="Google Shape;42;p4"/>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43" name="Google Shape;43;p4"/>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chemeClr val="dk1"/>
                </a:solidFill>
                <a:latin typeface="Montserrat"/>
                <a:ea typeface="Montserrat"/>
                <a:cs typeface="Montserrat"/>
                <a:sym typeface="Montserrat"/>
              </a:rPr>
              <a:t>Introduction</a:t>
            </a:r>
            <a:endParaRPr b="1" i="0" sz="1300" u="none" cap="none" strike="noStrike">
              <a:solidFill>
                <a:srgbClr val="0F334D"/>
              </a:solidFill>
              <a:latin typeface="Montserrat"/>
              <a:ea typeface="Montserrat"/>
              <a:cs typeface="Montserrat"/>
              <a:sym typeface="Montserrat"/>
            </a:endParaRPr>
          </a:p>
        </p:txBody>
      </p:sp>
      <p:pic>
        <p:nvPicPr>
          <p:cNvPr id="44" name="Google Shape;44;p4"/>
          <p:cNvPicPr preferRelativeResize="0"/>
          <p:nvPr/>
        </p:nvPicPr>
        <p:blipFill rotWithShape="1">
          <a:blip r:embed="rId3">
            <a:alphaModFix/>
          </a:blip>
          <a:srcRect b="0" l="23259" r="23259" t="0"/>
          <a:stretch/>
        </p:blipFill>
        <p:spPr>
          <a:xfrm>
            <a:off x="775722" y="1646853"/>
            <a:ext cx="2637182" cy="3286539"/>
          </a:xfrm>
          <a:custGeom>
            <a:rect b="b" l="l" r="r" t="t"/>
            <a:pathLst>
              <a:path extrusionOk="0" h="3286539" w="2637182">
                <a:moveTo>
                  <a:pt x="119491" y="0"/>
                </a:moveTo>
                <a:lnTo>
                  <a:pt x="2517691" y="0"/>
                </a:lnTo>
                <a:cubicBezTo>
                  <a:pt x="2583684" y="0"/>
                  <a:pt x="2637182" y="53498"/>
                  <a:pt x="2637182" y="119491"/>
                </a:cubicBezTo>
                <a:lnTo>
                  <a:pt x="2637182" y="3167048"/>
                </a:lnTo>
                <a:cubicBezTo>
                  <a:pt x="2637182" y="3233041"/>
                  <a:pt x="2583684" y="3286539"/>
                  <a:pt x="2517691" y="3286539"/>
                </a:cubicBezTo>
                <a:lnTo>
                  <a:pt x="119491" y="3286539"/>
                </a:lnTo>
                <a:cubicBezTo>
                  <a:pt x="53498" y="3286539"/>
                  <a:pt x="0" y="3233041"/>
                  <a:pt x="0" y="3167048"/>
                </a:cubicBezTo>
                <a:lnTo>
                  <a:pt x="0" y="119491"/>
                </a:lnTo>
                <a:cubicBezTo>
                  <a:pt x="0" y="53498"/>
                  <a:pt x="53498" y="0"/>
                  <a:pt x="119491" y="0"/>
                </a:cubicBezTo>
                <a:close/>
              </a:path>
            </a:pathLst>
          </a:custGeom>
          <a:noFill/>
          <a:ln>
            <a:noFill/>
          </a:ln>
        </p:spPr>
      </p:pic>
      <p:pic>
        <p:nvPicPr>
          <p:cNvPr id="45" name="Google Shape;45;p4"/>
          <p:cNvPicPr preferRelativeResize="0"/>
          <p:nvPr/>
        </p:nvPicPr>
        <p:blipFill rotWithShape="1">
          <a:blip r:embed="rId4">
            <a:alphaModFix/>
          </a:blip>
          <a:srcRect b="0" l="22316" r="22321" t="0"/>
          <a:stretch/>
        </p:blipFill>
        <p:spPr>
          <a:xfrm>
            <a:off x="3922644" y="1646853"/>
            <a:ext cx="2729947" cy="3286538"/>
          </a:xfrm>
          <a:custGeom>
            <a:rect b="b" l="l" r="r" t="t"/>
            <a:pathLst>
              <a:path extrusionOk="0" h="3286538" w="2729947">
                <a:moveTo>
                  <a:pt x="110454" y="0"/>
                </a:moveTo>
                <a:lnTo>
                  <a:pt x="2619494" y="0"/>
                </a:lnTo>
                <a:cubicBezTo>
                  <a:pt x="2665246" y="0"/>
                  <a:pt x="2704500" y="27817"/>
                  <a:pt x="2721268" y="67461"/>
                </a:cubicBezTo>
                <a:lnTo>
                  <a:pt x="2729947" y="110449"/>
                </a:lnTo>
                <a:lnTo>
                  <a:pt x="2729947" y="3176090"/>
                </a:lnTo>
                <a:lnTo>
                  <a:pt x="2721268" y="3219079"/>
                </a:lnTo>
                <a:cubicBezTo>
                  <a:pt x="2710090" y="3245508"/>
                  <a:pt x="2688917" y="3266681"/>
                  <a:pt x="2662488" y="3277859"/>
                </a:cubicBezTo>
                <a:lnTo>
                  <a:pt x="2619499" y="3286538"/>
                </a:lnTo>
                <a:lnTo>
                  <a:pt x="110449" y="3286538"/>
                </a:lnTo>
                <a:lnTo>
                  <a:pt x="67460" y="3277859"/>
                </a:lnTo>
                <a:cubicBezTo>
                  <a:pt x="27817" y="3261091"/>
                  <a:pt x="0" y="3221837"/>
                  <a:pt x="0" y="3176085"/>
                </a:cubicBezTo>
                <a:lnTo>
                  <a:pt x="0" y="110454"/>
                </a:lnTo>
                <a:cubicBezTo>
                  <a:pt x="0" y="49452"/>
                  <a:pt x="49452" y="0"/>
                  <a:pt x="110454" y="0"/>
                </a:cubicBezTo>
                <a:close/>
              </a:path>
            </a:pathLst>
          </a:custGeom>
          <a:noFill/>
          <a:ln>
            <a:noFill/>
          </a:ln>
        </p:spPr>
      </p:pic>
      <p:sp>
        <p:nvSpPr>
          <p:cNvPr id="46" name="Google Shape;46;p4"/>
          <p:cNvSpPr/>
          <p:nvPr/>
        </p:nvSpPr>
        <p:spPr>
          <a:xfrm>
            <a:off x="2525425" y="3068140"/>
            <a:ext cx="2252870" cy="2785441"/>
          </a:xfrm>
          <a:prstGeom prst="roundRect">
            <a:avLst>
              <a:gd fmla="val 4531"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4"/>
          <p:cNvSpPr txBox="1"/>
          <p:nvPr/>
        </p:nvSpPr>
        <p:spPr>
          <a:xfrm>
            <a:off x="2666381" y="4488221"/>
            <a:ext cx="19536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1400"/>
              <a:buFont typeface="Arial"/>
              <a:buNone/>
            </a:pPr>
            <a:r>
              <a:rPr b="1" lang="en-US" sz="1300">
                <a:solidFill>
                  <a:srgbClr val="595959"/>
                </a:solidFill>
                <a:latin typeface="Montserrat"/>
                <a:ea typeface="Montserrat"/>
                <a:cs typeface="Montserrat"/>
                <a:sym typeface="Montserrat"/>
              </a:rPr>
              <a:t>Who will YOU be?</a:t>
            </a:r>
            <a:endParaRPr b="1" i="0" sz="1300" u="none" cap="none" strike="noStrike">
              <a:solidFill>
                <a:srgbClr val="595959"/>
              </a:solidFill>
              <a:latin typeface="Montserrat"/>
              <a:ea typeface="Montserrat"/>
              <a:cs typeface="Montserrat"/>
              <a:sym typeface="Montserrat"/>
            </a:endParaRPr>
          </a:p>
        </p:txBody>
      </p:sp>
      <p:sp>
        <p:nvSpPr>
          <p:cNvPr id="48" name="Google Shape;48;p4"/>
          <p:cNvSpPr/>
          <p:nvPr/>
        </p:nvSpPr>
        <p:spPr>
          <a:xfrm flipH="1" rot="10800000">
            <a:off x="2525425" y="5299380"/>
            <a:ext cx="2252870" cy="554200"/>
          </a:xfrm>
          <a:prstGeom prst="round2SameRect">
            <a:avLst>
              <a:gd fmla="val 16667" name="adj1"/>
              <a:gd fmla="val 0" name="adj2"/>
            </a:avLst>
          </a:prstGeom>
          <a:solidFill>
            <a:srgbClr val="9343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4"/>
          <p:cNvSpPr txBox="1"/>
          <p:nvPr/>
        </p:nvSpPr>
        <p:spPr>
          <a:xfrm>
            <a:off x="2556228" y="5390051"/>
            <a:ext cx="19536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200"/>
              <a:buFont typeface="Arial"/>
              <a:buNone/>
            </a:pPr>
            <a:r>
              <a:rPr b="1" lang="en-US" sz="1200">
                <a:solidFill>
                  <a:schemeClr val="lt1"/>
                </a:solidFill>
                <a:latin typeface="Montserrat"/>
                <a:ea typeface="Montserrat"/>
                <a:cs typeface="Montserrat"/>
                <a:sym typeface="Montserrat"/>
              </a:rPr>
              <a:t>MAKE A CHOICE</a:t>
            </a:r>
            <a:endParaRPr b="1" i="0" sz="1200" u="none" cap="none" strike="noStrike">
              <a:solidFill>
                <a:schemeClr val="lt1"/>
              </a:solidFill>
              <a:latin typeface="Montserrat"/>
              <a:ea typeface="Montserrat"/>
              <a:cs typeface="Montserrat"/>
              <a:sym typeface="Montserrat"/>
            </a:endParaRPr>
          </a:p>
        </p:txBody>
      </p:sp>
      <p:sp>
        <p:nvSpPr>
          <p:cNvPr id="50" name="Google Shape;50;p4"/>
          <p:cNvSpPr/>
          <p:nvPr/>
        </p:nvSpPr>
        <p:spPr>
          <a:xfrm>
            <a:off x="4319081" y="5423711"/>
            <a:ext cx="221299" cy="232118"/>
          </a:xfrm>
          <a:custGeom>
            <a:rect b="b" l="l" r="r" t="t"/>
            <a:pathLst>
              <a:path extrusionOk="0" h="337626" w="321889">
                <a:moveTo>
                  <a:pt x="119790" y="337627"/>
                </a:moveTo>
                <a:cubicBezTo>
                  <a:pt x="109299" y="337627"/>
                  <a:pt x="99363" y="332731"/>
                  <a:pt x="92995" y="324289"/>
                </a:cubicBezTo>
                <a:lnTo>
                  <a:pt x="6822" y="210428"/>
                </a:lnTo>
                <a:cubicBezTo>
                  <a:pt x="-4393" y="195644"/>
                  <a:pt x="-1475" y="174589"/>
                  <a:pt x="13333" y="163374"/>
                </a:cubicBezTo>
                <a:cubicBezTo>
                  <a:pt x="28166" y="152111"/>
                  <a:pt x="49221" y="155077"/>
                  <a:pt x="60436" y="169886"/>
                </a:cubicBezTo>
                <a:lnTo>
                  <a:pt x="117138" y="244748"/>
                </a:lnTo>
                <a:lnTo>
                  <a:pt x="259699" y="15820"/>
                </a:lnTo>
                <a:cubicBezTo>
                  <a:pt x="269515" y="95"/>
                  <a:pt x="290257" y="-4729"/>
                  <a:pt x="306030" y="5087"/>
                </a:cubicBezTo>
                <a:cubicBezTo>
                  <a:pt x="321803" y="14903"/>
                  <a:pt x="326627" y="35621"/>
                  <a:pt x="316787" y="51394"/>
                </a:cubicBezTo>
                <a:lnTo>
                  <a:pt x="148346" y="321757"/>
                </a:lnTo>
                <a:cubicBezTo>
                  <a:pt x="142510" y="331187"/>
                  <a:pt x="132404" y="337072"/>
                  <a:pt x="121334" y="337579"/>
                </a:cubicBezTo>
                <a:cubicBezTo>
                  <a:pt x="120803" y="337627"/>
                  <a:pt x="120321" y="337627"/>
                  <a:pt x="119790" y="33762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4"/>
          <p:cNvSpPr/>
          <p:nvPr/>
        </p:nvSpPr>
        <p:spPr>
          <a:xfrm>
            <a:off x="3203282" y="3774076"/>
            <a:ext cx="830580" cy="457200"/>
          </a:xfrm>
          <a:custGeom>
            <a:rect b="b" l="l" r="r" t="t"/>
            <a:pathLst>
              <a:path extrusionOk="0" h="457200" w="830580">
                <a:moveTo>
                  <a:pt x="148590" y="240982"/>
                </a:moveTo>
                <a:lnTo>
                  <a:pt x="415290" y="335280"/>
                </a:lnTo>
                <a:lnTo>
                  <a:pt x="681990" y="240982"/>
                </a:lnTo>
                <a:lnTo>
                  <a:pt x="681990" y="352425"/>
                </a:lnTo>
                <a:cubicBezTo>
                  <a:pt x="681990" y="404812"/>
                  <a:pt x="562928" y="457200"/>
                  <a:pt x="415290" y="457200"/>
                </a:cubicBezTo>
                <a:cubicBezTo>
                  <a:pt x="267653" y="457200"/>
                  <a:pt x="148590" y="404812"/>
                  <a:pt x="148590" y="352425"/>
                </a:cubicBezTo>
                <a:close/>
                <a:moveTo>
                  <a:pt x="415290" y="0"/>
                </a:moveTo>
                <a:lnTo>
                  <a:pt x="830580" y="148590"/>
                </a:lnTo>
                <a:lnTo>
                  <a:pt x="415290" y="294323"/>
                </a:lnTo>
                <a:lnTo>
                  <a:pt x="91440" y="180975"/>
                </a:lnTo>
                <a:lnTo>
                  <a:pt x="91440" y="342900"/>
                </a:lnTo>
                <a:cubicBezTo>
                  <a:pt x="91440" y="353378"/>
                  <a:pt x="82868" y="361950"/>
                  <a:pt x="72390" y="361950"/>
                </a:cubicBezTo>
                <a:cubicBezTo>
                  <a:pt x="61912" y="361950"/>
                  <a:pt x="53340" y="353378"/>
                  <a:pt x="53340" y="342900"/>
                </a:cubicBezTo>
                <a:lnTo>
                  <a:pt x="53340" y="167640"/>
                </a:lnTo>
                <a:lnTo>
                  <a:pt x="0" y="148590"/>
                </a:lnTo>
                <a:close/>
              </a:path>
            </a:pathLst>
          </a:custGeom>
          <a:gradFill>
            <a:gsLst>
              <a:gs pos="0">
                <a:srgbClr val="FFE5B4"/>
              </a:gs>
              <a:gs pos="46000">
                <a:srgbClr val="FFA500"/>
              </a:gs>
              <a:gs pos="100000">
                <a:srgbClr val="FFA500"/>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52" name="Google Shape;52;p4"/>
          <p:cNvPicPr preferRelativeResize="0"/>
          <p:nvPr/>
        </p:nvPicPr>
        <p:blipFill>
          <a:blip r:embed="rId5">
            <a:alphaModFix/>
          </a:blip>
          <a:stretch>
            <a:fillRect/>
          </a:stretch>
        </p:blipFill>
        <p:spPr>
          <a:xfrm>
            <a:off x="278425" y="234275"/>
            <a:ext cx="1707173" cy="59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5"/>
          <p:cNvSpPr/>
          <p:nvPr/>
        </p:nvSpPr>
        <p:spPr>
          <a:xfrm>
            <a:off x="8911770" y="1091119"/>
            <a:ext cx="3280229" cy="2113256"/>
          </a:xfrm>
          <a:prstGeom prst="rect">
            <a:avLst/>
          </a:prstGeom>
          <a:solidFill>
            <a:srgbClr val="FFA500">
              <a:alpha val="1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5"/>
          <p:cNvSpPr/>
          <p:nvPr/>
        </p:nvSpPr>
        <p:spPr>
          <a:xfrm>
            <a:off x="-1856476" y="4567696"/>
            <a:ext cx="3527326" cy="3527326"/>
          </a:xfrm>
          <a:prstGeom prst="ellipse">
            <a:avLst/>
          </a:prstGeom>
          <a:gradFill>
            <a:gsLst>
              <a:gs pos="0">
                <a:srgbClr val="9343DD">
                  <a:alpha val="28235"/>
                </a:srgbClr>
              </a:gs>
              <a:gs pos="15000">
                <a:srgbClr val="9343DD">
                  <a:alpha val="28235"/>
                </a:srgbClr>
              </a:gs>
              <a:gs pos="69000">
                <a:srgbClr val="AB33ED">
                  <a:alpha val="0"/>
                </a:srgbClr>
              </a:gs>
              <a:gs pos="100000">
                <a:srgbClr val="AB33E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5"/>
          <p:cNvSpPr/>
          <p:nvPr/>
        </p:nvSpPr>
        <p:spPr>
          <a:xfrm>
            <a:off x="6431933" y="3975071"/>
            <a:ext cx="4119951" cy="4119951"/>
          </a:xfrm>
          <a:prstGeom prst="ellipse">
            <a:avLst/>
          </a:prstGeom>
          <a:gradFill>
            <a:gsLst>
              <a:gs pos="0">
                <a:srgbClr val="FFB328">
                  <a:alpha val="36470"/>
                </a:srgbClr>
              </a:gs>
              <a:gs pos="15000">
                <a:srgbClr val="FFB328">
                  <a:alpha val="36470"/>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5"/>
          <p:cNvSpPr/>
          <p:nvPr/>
        </p:nvSpPr>
        <p:spPr>
          <a:xfrm>
            <a:off x="1150175" y="3531575"/>
            <a:ext cx="4946100" cy="12072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Definition of drugs</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Examples of common drugs and their effects</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Consequences of drug use on physical, mental, and social health</a:t>
            </a:r>
            <a:endParaRPr sz="1500">
              <a:solidFill>
                <a:schemeClr val="dk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200"/>
              <a:buFont typeface="Arial"/>
              <a:buNone/>
            </a:pPr>
            <a:r>
              <a:t/>
            </a:r>
            <a:endParaRPr sz="1500">
              <a:solidFill>
                <a:srgbClr val="7F7F7F"/>
              </a:solidFill>
              <a:latin typeface="Montserrat"/>
              <a:ea typeface="Montserrat"/>
              <a:cs typeface="Montserrat"/>
              <a:sym typeface="Montserrat"/>
            </a:endParaRPr>
          </a:p>
        </p:txBody>
      </p:sp>
      <p:sp>
        <p:nvSpPr>
          <p:cNvPr id="61" name="Google Shape;61;p5"/>
          <p:cNvSpPr/>
          <p:nvPr/>
        </p:nvSpPr>
        <p:spPr>
          <a:xfrm>
            <a:off x="1538681" y="1606032"/>
            <a:ext cx="4557600" cy="17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262626"/>
                </a:solidFill>
                <a:latin typeface="Montserrat"/>
                <a:ea typeface="Montserrat"/>
                <a:cs typeface="Montserrat"/>
                <a:sym typeface="Montserrat"/>
              </a:rPr>
              <a:t>UNDERSTANDING </a:t>
            </a:r>
            <a:r>
              <a:rPr b="1" lang="en-US" sz="3600">
                <a:solidFill>
                  <a:schemeClr val="accent4"/>
                </a:solidFill>
                <a:latin typeface="Montserrat"/>
                <a:ea typeface="Montserrat"/>
                <a:cs typeface="Montserrat"/>
                <a:sym typeface="Montserrat"/>
              </a:rPr>
              <a:t>DRUGS AND THEIR EFFECTS</a:t>
            </a:r>
            <a:endParaRPr b="1" i="0" sz="3600" u="none" cap="none" strike="noStrike">
              <a:solidFill>
                <a:schemeClr val="accent4"/>
              </a:solidFill>
              <a:latin typeface="Montserrat"/>
              <a:ea typeface="Montserrat"/>
              <a:cs typeface="Montserrat"/>
              <a:sym typeface="Montserrat"/>
            </a:endParaRPr>
          </a:p>
        </p:txBody>
      </p:sp>
      <p:grpSp>
        <p:nvGrpSpPr>
          <p:cNvPr id="62" name="Google Shape;62;p5"/>
          <p:cNvGrpSpPr/>
          <p:nvPr/>
        </p:nvGrpSpPr>
        <p:grpSpPr>
          <a:xfrm>
            <a:off x="203652" y="1209307"/>
            <a:ext cx="1146178" cy="1127744"/>
            <a:chOff x="9473118" y="4532455"/>
            <a:chExt cx="1550180" cy="1525248"/>
          </a:xfrm>
        </p:grpSpPr>
        <p:sp>
          <p:nvSpPr>
            <p:cNvPr id="63" name="Google Shape;63;p5"/>
            <p:cNvSpPr/>
            <p:nvPr/>
          </p:nvSpPr>
          <p:spPr>
            <a:xfrm flipH="1" rot="-900000">
              <a:off x="9597796" y="4823513"/>
              <a:ext cx="1109511" cy="1109511"/>
            </a:xfrm>
            <a:prstGeom prst="ellipse">
              <a:avLst/>
            </a:prstGeom>
            <a:solidFill>
              <a:srgbClr val="9343DD">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5"/>
            <p:cNvSpPr/>
            <p:nvPr/>
          </p:nvSpPr>
          <p:spPr>
            <a:xfrm flipH="1" rot="5400000">
              <a:off x="10020356" y="4532455"/>
              <a:ext cx="1002942" cy="1002941"/>
            </a:xfrm>
            <a:prstGeom prst="ellipse">
              <a:avLst/>
            </a:prstGeom>
            <a:solidFill>
              <a:srgbClr val="FFA500">
                <a:alpha val="4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cxnSp>
        <p:nvCxnSpPr>
          <p:cNvPr id="65" name="Google Shape;65;p5"/>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66" name="Google Shape;66;p5"/>
          <p:cNvSpPr txBox="1"/>
          <p:nvPr/>
        </p:nvSpPr>
        <p:spPr>
          <a:xfrm>
            <a:off x="9661122" y="234275"/>
            <a:ext cx="23781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Drugs and Effects</a:t>
            </a:r>
            <a:endParaRPr b="1" i="0" sz="1300" u="none" cap="none" strike="noStrike">
              <a:solidFill>
                <a:srgbClr val="0F334D"/>
              </a:solidFill>
              <a:latin typeface="Montserrat"/>
              <a:ea typeface="Montserrat"/>
              <a:cs typeface="Montserrat"/>
              <a:sym typeface="Montserrat"/>
            </a:endParaRPr>
          </a:p>
        </p:txBody>
      </p:sp>
      <p:pic>
        <p:nvPicPr>
          <p:cNvPr id="67" name="Google Shape;67;p5"/>
          <p:cNvPicPr preferRelativeResize="0"/>
          <p:nvPr/>
        </p:nvPicPr>
        <p:blipFill rotWithShape="1">
          <a:blip r:embed="rId3">
            <a:alphaModFix/>
          </a:blip>
          <a:srcRect b="16266" l="0" r="0" t="16266"/>
          <a:stretch/>
        </p:blipFill>
        <p:spPr>
          <a:xfrm>
            <a:off x="6772231" y="1646929"/>
            <a:ext cx="4069939" cy="4119951"/>
          </a:xfrm>
          <a:prstGeom prst="rect">
            <a:avLst/>
          </a:prstGeom>
          <a:noFill/>
          <a:ln>
            <a:noFill/>
          </a:ln>
        </p:spPr>
      </p:pic>
      <p:pic>
        <p:nvPicPr>
          <p:cNvPr id="68" name="Google Shape;68;p5"/>
          <p:cNvPicPr preferRelativeResize="0"/>
          <p:nvPr/>
        </p:nvPicPr>
        <p:blipFill>
          <a:blip r:embed="rId4">
            <a:alphaModFix/>
          </a:blip>
          <a:stretch>
            <a:fillRect/>
          </a:stretch>
        </p:blipFill>
        <p:spPr>
          <a:xfrm>
            <a:off x="278425" y="234275"/>
            <a:ext cx="1707173" cy="59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6"/>
          <p:cNvSpPr/>
          <p:nvPr/>
        </p:nvSpPr>
        <p:spPr>
          <a:xfrm>
            <a:off x="9332013" y="-1708487"/>
            <a:ext cx="4166912" cy="4166912"/>
          </a:xfrm>
          <a:prstGeom prst="ellipse">
            <a:avLst/>
          </a:prstGeom>
          <a:gradFill>
            <a:gsLst>
              <a:gs pos="0">
                <a:srgbClr val="9343DD">
                  <a:alpha val="17254"/>
                </a:srgbClr>
              </a:gs>
              <a:gs pos="15000">
                <a:srgbClr val="9343DD">
                  <a:alpha val="17254"/>
                </a:srgbClr>
              </a:gs>
              <a:gs pos="69000">
                <a:srgbClr val="AB33ED">
                  <a:alpha val="0"/>
                </a:srgbClr>
              </a:gs>
              <a:gs pos="100000">
                <a:srgbClr val="AB33E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6"/>
          <p:cNvSpPr/>
          <p:nvPr/>
        </p:nvSpPr>
        <p:spPr>
          <a:xfrm>
            <a:off x="-1609318" y="4412758"/>
            <a:ext cx="4336938" cy="4336938"/>
          </a:xfrm>
          <a:prstGeom prst="ellipse">
            <a:avLst/>
          </a:prstGeom>
          <a:gradFill>
            <a:gsLst>
              <a:gs pos="0">
                <a:srgbClr val="FFA500">
                  <a:alpha val="28235"/>
                </a:srgbClr>
              </a:gs>
              <a:gs pos="15000">
                <a:srgbClr val="FFA500">
                  <a:alpha val="28235"/>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6"/>
          <p:cNvSpPr/>
          <p:nvPr/>
        </p:nvSpPr>
        <p:spPr>
          <a:xfrm rot="-5400000">
            <a:off x="4185517" y="2255709"/>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FFA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6"/>
          <p:cNvSpPr/>
          <p:nvPr/>
        </p:nvSpPr>
        <p:spPr>
          <a:xfrm rot="5400000">
            <a:off x="6289573" y="4320533"/>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F94C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6"/>
          <p:cNvSpPr/>
          <p:nvPr/>
        </p:nvSpPr>
        <p:spPr>
          <a:xfrm rot="5400000">
            <a:off x="4185517" y="2255709"/>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FFA500">
              <a:alpha val="3333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6"/>
          <p:cNvSpPr/>
          <p:nvPr/>
        </p:nvSpPr>
        <p:spPr>
          <a:xfrm rot="-5400000">
            <a:off x="6289573" y="4320533"/>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F94C66">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6"/>
          <p:cNvSpPr/>
          <p:nvPr/>
        </p:nvSpPr>
        <p:spPr>
          <a:xfrm>
            <a:off x="6289572" y="2256972"/>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9343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6"/>
          <p:cNvSpPr/>
          <p:nvPr/>
        </p:nvSpPr>
        <p:spPr>
          <a:xfrm rot="10800000">
            <a:off x="6289572" y="2256972"/>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9343DD">
              <a:alpha val="3333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6"/>
          <p:cNvSpPr/>
          <p:nvPr/>
        </p:nvSpPr>
        <p:spPr>
          <a:xfrm rot="10800000">
            <a:off x="4185517" y="4320533"/>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53BF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6"/>
          <p:cNvSpPr/>
          <p:nvPr/>
        </p:nvSpPr>
        <p:spPr>
          <a:xfrm>
            <a:off x="4185517" y="4320533"/>
            <a:ext cx="1716910" cy="1716910"/>
          </a:xfrm>
          <a:custGeom>
            <a:rect b="b" l="l" r="r" t="t"/>
            <a:pathLst>
              <a:path extrusionOk="0" h="1943100" w="1943100">
                <a:moveTo>
                  <a:pt x="0" y="0"/>
                </a:moveTo>
                <a:lnTo>
                  <a:pt x="1446094" y="0"/>
                </a:lnTo>
                <a:cubicBezTo>
                  <a:pt x="1720583" y="0"/>
                  <a:pt x="1943100" y="222517"/>
                  <a:pt x="1943100" y="497006"/>
                </a:cubicBezTo>
                <a:lnTo>
                  <a:pt x="1943100" y="1943100"/>
                </a:lnTo>
                <a:lnTo>
                  <a:pt x="0" y="0"/>
                </a:lnTo>
                <a:close/>
              </a:path>
            </a:pathLst>
          </a:custGeom>
          <a:solidFill>
            <a:srgbClr val="53BF9D">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3" name="Google Shape;83;p6"/>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84" name="Google Shape;84;p6"/>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The reasons</a:t>
            </a:r>
            <a:endParaRPr b="1" i="0" sz="1300" u="none" cap="none" strike="noStrike">
              <a:solidFill>
                <a:srgbClr val="0F334D"/>
              </a:solidFill>
              <a:latin typeface="Montserrat"/>
              <a:ea typeface="Montserrat"/>
              <a:cs typeface="Montserrat"/>
              <a:sym typeface="Montserrat"/>
            </a:endParaRPr>
          </a:p>
        </p:txBody>
      </p:sp>
      <p:sp>
        <p:nvSpPr>
          <p:cNvPr id="85" name="Google Shape;85;p6"/>
          <p:cNvSpPr/>
          <p:nvPr/>
        </p:nvSpPr>
        <p:spPr>
          <a:xfrm>
            <a:off x="320850" y="2994996"/>
            <a:ext cx="3433800" cy="977700"/>
          </a:xfrm>
          <a:prstGeom prst="rect">
            <a:avLst/>
          </a:prstGeom>
          <a:noFill/>
          <a:ln>
            <a:noFill/>
          </a:ln>
        </p:spPr>
        <p:txBody>
          <a:bodyPr anchorCtr="0" anchor="t" bIns="45700" lIns="91425" spcFirstLastPara="1" rIns="91425" wrap="square" tIns="45700">
            <a:noAutofit/>
          </a:bodyPr>
          <a:lstStyle/>
          <a:p>
            <a:pPr indent="0" lvl="0" marL="0" marR="0" rtl="0" algn="r">
              <a:lnSpc>
                <a:spcPct val="115000"/>
              </a:lnSpc>
              <a:spcBef>
                <a:spcPts val="0"/>
              </a:spcBef>
              <a:spcAft>
                <a:spcPts val="0"/>
              </a:spcAft>
              <a:buClr>
                <a:srgbClr val="000000"/>
              </a:buClr>
              <a:buSzPts val="1200"/>
              <a:buFont typeface="Arial"/>
              <a:buNone/>
            </a:pPr>
            <a:r>
              <a:rPr lang="en-US" sz="1000">
                <a:solidFill>
                  <a:schemeClr val="dk1"/>
                </a:solidFill>
                <a:latin typeface="Montserrat"/>
                <a:ea typeface="Montserrat"/>
                <a:cs typeface="Montserrat"/>
                <a:sym typeface="Montserrat"/>
              </a:rPr>
              <a:t>Peer pressure is a significant factor because adolescents often seek acceptance and validation from their social circles, making them susceptible to engaging in risky behaviors, including drug experimentation, to fit in with their peers.</a:t>
            </a:r>
            <a:endParaRPr i="0" sz="1000" u="none" cap="none" strike="noStrike">
              <a:solidFill>
                <a:srgbClr val="7F7F7F"/>
              </a:solidFill>
              <a:latin typeface="Montserrat"/>
              <a:ea typeface="Montserrat"/>
              <a:cs typeface="Montserrat"/>
              <a:sym typeface="Montserrat"/>
            </a:endParaRPr>
          </a:p>
        </p:txBody>
      </p:sp>
      <p:sp>
        <p:nvSpPr>
          <p:cNvPr id="86" name="Google Shape;86;p6"/>
          <p:cNvSpPr/>
          <p:nvPr/>
        </p:nvSpPr>
        <p:spPr>
          <a:xfrm>
            <a:off x="320850" y="4978493"/>
            <a:ext cx="3287700" cy="1059000"/>
          </a:xfrm>
          <a:prstGeom prst="rect">
            <a:avLst/>
          </a:prstGeom>
          <a:noFill/>
          <a:ln>
            <a:noFill/>
          </a:ln>
        </p:spPr>
        <p:txBody>
          <a:bodyPr anchorCtr="0" anchor="t" bIns="45700" lIns="91425" spcFirstLastPara="1" rIns="91425" wrap="square" tIns="45700">
            <a:noAutofit/>
          </a:bodyPr>
          <a:lstStyle/>
          <a:p>
            <a:pPr indent="-228600" lvl="0" marL="457200" rtl="0" algn="r">
              <a:lnSpc>
                <a:spcPct val="115000"/>
              </a:lnSpc>
              <a:spcBef>
                <a:spcPts val="3800"/>
              </a:spcBef>
              <a:spcAft>
                <a:spcPts val="0"/>
              </a:spcAft>
              <a:buClr>
                <a:schemeClr val="dk1"/>
              </a:buClr>
              <a:buSzPts val="1000"/>
              <a:buFont typeface="Montserrat"/>
              <a:buNone/>
            </a:pPr>
            <a:r>
              <a:rPr lang="en-US" sz="1000">
                <a:solidFill>
                  <a:schemeClr val="dk1"/>
                </a:solidFill>
                <a:latin typeface="Montserrat"/>
                <a:ea typeface="Montserrat"/>
                <a:cs typeface="Montserrat"/>
                <a:sym typeface="Montserrat"/>
              </a:rPr>
              <a:t>Curiosity is a contributing factor because adolescents, who are naturally curious and inclined to explore new experiences, may experiment with drugs to satisfy their curiosity and discover the effects of these substances firsthand.</a:t>
            </a:r>
            <a:endParaRPr sz="1000">
              <a:solidFill>
                <a:schemeClr val="dk1"/>
              </a:solidFill>
              <a:latin typeface="Montserrat"/>
              <a:ea typeface="Montserrat"/>
              <a:cs typeface="Montserrat"/>
              <a:sym typeface="Montserrat"/>
            </a:endParaRPr>
          </a:p>
          <a:p>
            <a:pPr indent="0" lvl="0" marL="0" marR="0" rtl="0" algn="r">
              <a:lnSpc>
                <a:spcPct val="115000"/>
              </a:lnSpc>
              <a:spcBef>
                <a:spcPts val="200"/>
              </a:spcBef>
              <a:spcAft>
                <a:spcPts val="0"/>
              </a:spcAft>
              <a:buClr>
                <a:srgbClr val="000000"/>
              </a:buClr>
              <a:buSzPts val="1200"/>
              <a:buFont typeface="Arial"/>
              <a:buNone/>
            </a:pPr>
            <a:r>
              <a:t/>
            </a:r>
            <a:endParaRPr sz="1000">
              <a:solidFill>
                <a:srgbClr val="7F7F7F"/>
              </a:solidFill>
              <a:latin typeface="Montserrat"/>
              <a:ea typeface="Montserrat"/>
              <a:cs typeface="Montserrat"/>
              <a:sym typeface="Montserrat"/>
            </a:endParaRPr>
          </a:p>
        </p:txBody>
      </p:sp>
      <p:sp>
        <p:nvSpPr>
          <p:cNvPr id="87" name="Google Shape;87;p6"/>
          <p:cNvSpPr/>
          <p:nvPr/>
        </p:nvSpPr>
        <p:spPr>
          <a:xfrm>
            <a:off x="8488448" y="4978509"/>
            <a:ext cx="3382712" cy="616836"/>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lang="en-US" sz="1000">
                <a:solidFill>
                  <a:schemeClr val="dk1"/>
                </a:solidFill>
                <a:latin typeface="Montserrat"/>
                <a:ea typeface="Montserrat"/>
                <a:cs typeface="Montserrat"/>
                <a:sym typeface="Montserrat"/>
              </a:rPr>
              <a:t>Misinformation from media can contribute to teen drug use because inaccurate or glamorized portrayals of drug use can lead adolescents to believe that these substances are less harmful or more socially acceptable than they actually are.</a:t>
            </a:r>
            <a:endParaRPr i="0" sz="1000" u="none" cap="none" strike="noStrike">
              <a:solidFill>
                <a:srgbClr val="7F7F7F"/>
              </a:solidFill>
              <a:latin typeface="Montserrat"/>
              <a:ea typeface="Montserrat"/>
              <a:cs typeface="Montserrat"/>
              <a:sym typeface="Montserrat"/>
            </a:endParaRPr>
          </a:p>
        </p:txBody>
      </p:sp>
      <p:sp>
        <p:nvSpPr>
          <p:cNvPr id="88" name="Google Shape;88;p6"/>
          <p:cNvSpPr txBox="1"/>
          <p:nvPr/>
        </p:nvSpPr>
        <p:spPr>
          <a:xfrm>
            <a:off x="1051907" y="2658184"/>
            <a:ext cx="270277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42F2F"/>
              </a:buClr>
              <a:buSzPts val="1400"/>
              <a:buFont typeface="Montserrat"/>
              <a:buNone/>
            </a:pPr>
            <a:r>
              <a:rPr b="1" lang="en-US">
                <a:solidFill>
                  <a:srgbClr val="242F2F"/>
                </a:solidFill>
                <a:latin typeface="Montserrat"/>
                <a:ea typeface="Montserrat"/>
                <a:cs typeface="Montserrat"/>
                <a:sym typeface="Montserrat"/>
              </a:rPr>
              <a:t>PEER PRESSURE</a:t>
            </a:r>
            <a:endParaRPr b="1" i="0" sz="1400" u="none" cap="none" strike="noStrike">
              <a:solidFill>
                <a:srgbClr val="242F2F"/>
              </a:solidFill>
              <a:latin typeface="Montserrat"/>
              <a:ea typeface="Montserrat"/>
              <a:cs typeface="Montserrat"/>
              <a:sym typeface="Montserrat"/>
            </a:endParaRPr>
          </a:p>
        </p:txBody>
      </p:sp>
      <p:sp>
        <p:nvSpPr>
          <p:cNvPr id="89" name="Google Shape;89;p6"/>
          <p:cNvSpPr txBox="1"/>
          <p:nvPr/>
        </p:nvSpPr>
        <p:spPr>
          <a:xfrm>
            <a:off x="905857" y="4641686"/>
            <a:ext cx="270277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42F2F"/>
              </a:buClr>
              <a:buSzPts val="1400"/>
              <a:buFont typeface="Montserrat"/>
              <a:buNone/>
            </a:pPr>
            <a:r>
              <a:rPr b="1" lang="en-US">
                <a:solidFill>
                  <a:srgbClr val="242F2F"/>
                </a:solidFill>
                <a:latin typeface="Montserrat"/>
                <a:ea typeface="Montserrat"/>
                <a:cs typeface="Montserrat"/>
                <a:sym typeface="Montserrat"/>
              </a:rPr>
              <a:t>CURIOSITY</a:t>
            </a:r>
            <a:endParaRPr b="1" i="0" sz="1400" u="none" cap="none" strike="noStrike">
              <a:solidFill>
                <a:srgbClr val="242F2F"/>
              </a:solidFill>
              <a:latin typeface="Montserrat"/>
              <a:ea typeface="Montserrat"/>
              <a:cs typeface="Montserrat"/>
              <a:sym typeface="Montserrat"/>
            </a:endParaRPr>
          </a:p>
        </p:txBody>
      </p:sp>
      <p:sp>
        <p:nvSpPr>
          <p:cNvPr id="90" name="Google Shape;90;p6"/>
          <p:cNvSpPr txBox="1"/>
          <p:nvPr/>
        </p:nvSpPr>
        <p:spPr>
          <a:xfrm>
            <a:off x="8488450" y="4641675"/>
            <a:ext cx="3189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42F2F"/>
              </a:buClr>
              <a:buSzPts val="1400"/>
              <a:buFont typeface="Montserrat"/>
              <a:buNone/>
            </a:pPr>
            <a:r>
              <a:rPr b="1" lang="en-US">
                <a:solidFill>
                  <a:srgbClr val="242F2F"/>
                </a:solidFill>
                <a:latin typeface="Montserrat"/>
                <a:ea typeface="Montserrat"/>
                <a:cs typeface="Montserrat"/>
                <a:sym typeface="Montserrat"/>
              </a:rPr>
              <a:t>MISINFORMATION FROM MEDIA</a:t>
            </a:r>
            <a:endParaRPr b="1" i="0" sz="1400" u="none" cap="none" strike="noStrike">
              <a:solidFill>
                <a:srgbClr val="242F2F"/>
              </a:solidFill>
              <a:latin typeface="Montserrat"/>
              <a:ea typeface="Montserrat"/>
              <a:cs typeface="Montserrat"/>
              <a:sym typeface="Montserrat"/>
            </a:endParaRPr>
          </a:p>
        </p:txBody>
      </p:sp>
      <p:sp>
        <p:nvSpPr>
          <p:cNvPr id="91" name="Google Shape;91;p6"/>
          <p:cNvSpPr txBox="1"/>
          <p:nvPr/>
        </p:nvSpPr>
        <p:spPr>
          <a:xfrm>
            <a:off x="8488448" y="2645861"/>
            <a:ext cx="270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42F2F"/>
              </a:buClr>
              <a:buSzPts val="1400"/>
              <a:buFont typeface="Montserrat"/>
              <a:buNone/>
            </a:pPr>
            <a:r>
              <a:rPr b="1" lang="en-US">
                <a:solidFill>
                  <a:srgbClr val="242F2F"/>
                </a:solidFill>
                <a:latin typeface="Montserrat"/>
                <a:ea typeface="Montserrat"/>
                <a:cs typeface="Montserrat"/>
                <a:sym typeface="Montserrat"/>
              </a:rPr>
              <a:t>COPING MECHANISM</a:t>
            </a:r>
            <a:endParaRPr b="1" i="0" sz="1400" u="none" cap="none" strike="noStrike">
              <a:solidFill>
                <a:srgbClr val="242F2F"/>
              </a:solidFill>
              <a:latin typeface="Montserrat"/>
              <a:ea typeface="Montserrat"/>
              <a:cs typeface="Montserrat"/>
              <a:sym typeface="Montserrat"/>
            </a:endParaRPr>
          </a:p>
        </p:txBody>
      </p:sp>
      <p:sp>
        <p:nvSpPr>
          <p:cNvPr id="92" name="Google Shape;92;p6"/>
          <p:cNvSpPr/>
          <p:nvPr/>
        </p:nvSpPr>
        <p:spPr>
          <a:xfrm>
            <a:off x="8488448" y="2982684"/>
            <a:ext cx="3382712" cy="616836"/>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800"/>
              </a:spcBef>
              <a:spcAft>
                <a:spcPts val="0"/>
              </a:spcAft>
              <a:buNone/>
            </a:pPr>
            <a:r>
              <a:rPr lang="en-US" sz="1000">
                <a:solidFill>
                  <a:schemeClr val="dk1"/>
                </a:solidFill>
                <a:latin typeface="Montserrat"/>
                <a:ea typeface="Montserrat"/>
                <a:cs typeface="Montserrat"/>
                <a:sym typeface="Montserrat"/>
              </a:rPr>
              <a:t>Teens may use drugs as a way to cope with stress or emotional pain because they may perceive substances as a temporary escape or relief from their problems, even though this often exacerbates their issues in the long run.</a:t>
            </a:r>
            <a:endParaRPr sz="1000">
              <a:solidFill>
                <a:schemeClr val="dk1"/>
              </a:solidFill>
              <a:latin typeface="Montserrat"/>
              <a:ea typeface="Montserrat"/>
              <a:cs typeface="Montserrat"/>
              <a:sym typeface="Montserrat"/>
            </a:endParaRPr>
          </a:p>
          <a:p>
            <a:pPr indent="0" lvl="0" marL="0" marR="0" rtl="0" algn="l">
              <a:lnSpc>
                <a:spcPct val="115000"/>
              </a:lnSpc>
              <a:spcBef>
                <a:spcPts val="200"/>
              </a:spcBef>
              <a:spcAft>
                <a:spcPts val="0"/>
              </a:spcAft>
              <a:buClr>
                <a:srgbClr val="000000"/>
              </a:buClr>
              <a:buSzPts val="1200"/>
              <a:buFont typeface="Arial"/>
              <a:buNone/>
            </a:pPr>
            <a:r>
              <a:t/>
            </a:r>
            <a:endParaRPr sz="1000">
              <a:solidFill>
                <a:srgbClr val="7F7F7F"/>
              </a:solidFill>
              <a:latin typeface="Montserrat"/>
              <a:ea typeface="Montserrat"/>
              <a:cs typeface="Montserrat"/>
              <a:sym typeface="Montserrat"/>
            </a:endParaRPr>
          </a:p>
        </p:txBody>
      </p:sp>
      <p:sp>
        <p:nvSpPr>
          <p:cNvPr id="93" name="Google Shape;93;p6"/>
          <p:cNvSpPr/>
          <p:nvPr/>
        </p:nvSpPr>
        <p:spPr>
          <a:xfrm>
            <a:off x="1599299" y="1068775"/>
            <a:ext cx="8993400" cy="64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b="1" lang="en-US" sz="3600">
                <a:solidFill>
                  <a:schemeClr val="accent4"/>
                </a:solidFill>
                <a:latin typeface="Montserrat"/>
                <a:ea typeface="Montserrat"/>
                <a:cs typeface="Montserrat"/>
                <a:sym typeface="Montserrat"/>
              </a:rPr>
              <a:t>REASONS</a:t>
            </a:r>
            <a:r>
              <a:rPr b="1" lang="en-US" sz="3600">
                <a:solidFill>
                  <a:schemeClr val="dk1"/>
                </a:solidFill>
                <a:latin typeface="Montserrat"/>
                <a:ea typeface="Montserrat"/>
                <a:cs typeface="Montserrat"/>
                <a:sym typeface="Montserrat"/>
              </a:rPr>
              <a:t> TEENS MAY USE DRUGS</a:t>
            </a:r>
            <a:endParaRPr b="1" sz="3600">
              <a:solidFill>
                <a:srgbClr val="FFA500"/>
              </a:solidFill>
              <a:latin typeface="Montserrat"/>
              <a:ea typeface="Montserrat"/>
              <a:cs typeface="Montserrat"/>
              <a:sym typeface="Montserrat"/>
            </a:endParaRPr>
          </a:p>
          <a:p>
            <a:pPr indent="0" lvl="1" marL="457200" marR="0" rtl="0" algn="ctr">
              <a:lnSpc>
                <a:spcPct val="100000"/>
              </a:lnSpc>
              <a:spcBef>
                <a:spcPts val="0"/>
              </a:spcBef>
              <a:spcAft>
                <a:spcPts val="0"/>
              </a:spcAft>
              <a:buClr>
                <a:srgbClr val="000000"/>
              </a:buClr>
              <a:buSzPts val="3600"/>
              <a:buFont typeface="Arial"/>
              <a:buNone/>
            </a:pPr>
            <a:r>
              <a:t/>
            </a:r>
            <a:endParaRPr b="1" sz="3600">
              <a:solidFill>
                <a:srgbClr val="262626"/>
              </a:solidFill>
              <a:latin typeface="Montserrat"/>
              <a:ea typeface="Montserrat"/>
              <a:cs typeface="Montserrat"/>
              <a:sym typeface="Montserrat"/>
            </a:endParaRPr>
          </a:p>
        </p:txBody>
      </p:sp>
      <p:sp>
        <p:nvSpPr>
          <p:cNvPr id="94" name="Google Shape;94;p6"/>
          <p:cNvSpPr/>
          <p:nvPr/>
        </p:nvSpPr>
        <p:spPr>
          <a:xfrm rot="-5400000">
            <a:off x="4658330" y="2725908"/>
            <a:ext cx="768096" cy="768096"/>
          </a:xfrm>
          <a:custGeom>
            <a:rect b="b" l="l" r="r" t="t"/>
            <a:pathLst>
              <a:path extrusionOk="0" h="1716910" w="1716910">
                <a:moveTo>
                  <a:pt x="1716910" y="439151"/>
                </a:moveTo>
                <a:lnTo>
                  <a:pt x="1716910" y="1716910"/>
                </a:lnTo>
                <a:lnTo>
                  <a:pt x="439151" y="1716910"/>
                </a:lnTo>
                <a:cubicBezTo>
                  <a:pt x="196614" y="1716910"/>
                  <a:pt x="0" y="1520295"/>
                  <a:pt x="0" y="1277759"/>
                </a:cubicBezTo>
                <a:lnTo>
                  <a:pt x="0" y="0"/>
                </a:lnTo>
                <a:lnTo>
                  <a:pt x="1277759" y="0"/>
                </a:lnTo>
                <a:cubicBezTo>
                  <a:pt x="1520295" y="0"/>
                  <a:pt x="1716910" y="196615"/>
                  <a:pt x="1716910" y="4391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6"/>
          <p:cNvSpPr/>
          <p:nvPr/>
        </p:nvSpPr>
        <p:spPr>
          <a:xfrm>
            <a:off x="4847844" y="2922782"/>
            <a:ext cx="392257" cy="355661"/>
          </a:xfrm>
          <a:custGeom>
            <a:rect b="b" l="l" r="r" t="t"/>
            <a:pathLst>
              <a:path extrusionOk="0" h="355661" w="392257">
                <a:moveTo>
                  <a:pt x="251795" y="185825"/>
                </a:moveTo>
                <a:lnTo>
                  <a:pt x="349891" y="355661"/>
                </a:lnTo>
                <a:lnTo>
                  <a:pt x="152237" y="354809"/>
                </a:lnTo>
                <a:close/>
                <a:moveTo>
                  <a:pt x="0" y="66229"/>
                </a:moveTo>
                <a:lnTo>
                  <a:pt x="157522" y="66229"/>
                </a:lnTo>
                <a:lnTo>
                  <a:pt x="157522" y="223751"/>
                </a:lnTo>
                <a:lnTo>
                  <a:pt x="0" y="223751"/>
                </a:lnTo>
                <a:close/>
                <a:moveTo>
                  <a:pt x="307464" y="0"/>
                </a:moveTo>
                <a:cubicBezTo>
                  <a:pt x="354294" y="0"/>
                  <a:pt x="392257" y="37963"/>
                  <a:pt x="392257" y="84792"/>
                </a:cubicBezTo>
                <a:cubicBezTo>
                  <a:pt x="392257" y="131622"/>
                  <a:pt x="354294" y="169585"/>
                  <a:pt x="307464" y="169585"/>
                </a:cubicBezTo>
                <a:cubicBezTo>
                  <a:pt x="260635" y="169585"/>
                  <a:pt x="222672" y="131622"/>
                  <a:pt x="222672" y="84792"/>
                </a:cubicBezTo>
                <a:cubicBezTo>
                  <a:pt x="222672" y="37963"/>
                  <a:pt x="260635" y="0"/>
                  <a:pt x="307464" y="0"/>
                </a:cubicBezTo>
                <a:close/>
              </a:path>
            </a:pathLst>
          </a:custGeom>
          <a:solidFill>
            <a:srgbClr val="FFA5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6"/>
          <p:cNvSpPr/>
          <p:nvPr/>
        </p:nvSpPr>
        <p:spPr>
          <a:xfrm flipH="1" rot="5400000">
            <a:off x="6765572" y="2732972"/>
            <a:ext cx="768096" cy="768096"/>
          </a:xfrm>
          <a:custGeom>
            <a:rect b="b" l="l" r="r" t="t"/>
            <a:pathLst>
              <a:path extrusionOk="0" h="1716910" w="1716910">
                <a:moveTo>
                  <a:pt x="1716910" y="439151"/>
                </a:moveTo>
                <a:lnTo>
                  <a:pt x="1716910" y="1716910"/>
                </a:lnTo>
                <a:lnTo>
                  <a:pt x="439151" y="1716910"/>
                </a:lnTo>
                <a:cubicBezTo>
                  <a:pt x="196614" y="1716910"/>
                  <a:pt x="0" y="1520295"/>
                  <a:pt x="0" y="1277759"/>
                </a:cubicBezTo>
                <a:lnTo>
                  <a:pt x="0" y="0"/>
                </a:lnTo>
                <a:lnTo>
                  <a:pt x="1277759" y="0"/>
                </a:lnTo>
                <a:cubicBezTo>
                  <a:pt x="1520295" y="0"/>
                  <a:pt x="1716910" y="196615"/>
                  <a:pt x="1716910" y="4391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6"/>
          <p:cNvSpPr/>
          <p:nvPr/>
        </p:nvSpPr>
        <p:spPr>
          <a:xfrm>
            <a:off x="6940148" y="2913019"/>
            <a:ext cx="404815" cy="393875"/>
          </a:xfrm>
          <a:custGeom>
            <a:rect b="b" l="l" r="r" t="t"/>
            <a:pathLst>
              <a:path extrusionOk="0" h="393875" w="404815">
                <a:moveTo>
                  <a:pt x="295406" y="311817"/>
                </a:moveTo>
                <a:cubicBezTo>
                  <a:pt x="301448" y="311817"/>
                  <a:pt x="306347" y="316715"/>
                  <a:pt x="306347" y="322758"/>
                </a:cubicBezTo>
                <a:cubicBezTo>
                  <a:pt x="306347" y="328800"/>
                  <a:pt x="301448" y="333699"/>
                  <a:pt x="295406" y="333699"/>
                </a:cubicBezTo>
                <a:cubicBezTo>
                  <a:pt x="289363" y="333699"/>
                  <a:pt x="284465" y="328800"/>
                  <a:pt x="284465" y="322758"/>
                </a:cubicBezTo>
                <a:cubicBezTo>
                  <a:pt x="284465" y="316715"/>
                  <a:pt x="289363" y="311817"/>
                  <a:pt x="295406" y="311817"/>
                </a:cubicBezTo>
                <a:close/>
                <a:moveTo>
                  <a:pt x="246171" y="278993"/>
                </a:moveTo>
                <a:lnTo>
                  <a:pt x="344641" y="278993"/>
                </a:lnTo>
                <a:lnTo>
                  <a:pt x="344641" y="300875"/>
                </a:lnTo>
                <a:lnTo>
                  <a:pt x="246171" y="300875"/>
                </a:lnTo>
                <a:close/>
                <a:moveTo>
                  <a:pt x="295406" y="246171"/>
                </a:moveTo>
                <a:cubicBezTo>
                  <a:pt x="301448" y="246171"/>
                  <a:pt x="306347" y="251069"/>
                  <a:pt x="306347" y="257112"/>
                </a:cubicBezTo>
                <a:cubicBezTo>
                  <a:pt x="306347" y="263154"/>
                  <a:pt x="301448" y="268053"/>
                  <a:pt x="295406" y="268053"/>
                </a:cubicBezTo>
                <a:cubicBezTo>
                  <a:pt x="289363" y="268053"/>
                  <a:pt x="284465" y="263154"/>
                  <a:pt x="284465" y="257112"/>
                </a:cubicBezTo>
                <a:cubicBezTo>
                  <a:pt x="284465" y="251069"/>
                  <a:pt x="289363" y="246171"/>
                  <a:pt x="295406" y="246171"/>
                </a:cubicBezTo>
                <a:close/>
                <a:moveTo>
                  <a:pt x="82331" y="241904"/>
                </a:moveTo>
                <a:lnTo>
                  <a:pt x="109410" y="268983"/>
                </a:lnTo>
                <a:lnTo>
                  <a:pt x="136489" y="241904"/>
                </a:lnTo>
                <a:lnTo>
                  <a:pt x="151971" y="257385"/>
                </a:lnTo>
                <a:lnTo>
                  <a:pt x="124892" y="284464"/>
                </a:lnTo>
                <a:lnTo>
                  <a:pt x="151971" y="311543"/>
                </a:lnTo>
                <a:lnTo>
                  <a:pt x="136489" y="327025"/>
                </a:lnTo>
                <a:lnTo>
                  <a:pt x="109410" y="299946"/>
                </a:lnTo>
                <a:lnTo>
                  <a:pt x="82331" y="327025"/>
                </a:lnTo>
                <a:lnTo>
                  <a:pt x="66850" y="311543"/>
                </a:lnTo>
                <a:lnTo>
                  <a:pt x="93929" y="284464"/>
                </a:lnTo>
                <a:lnTo>
                  <a:pt x="66850" y="257385"/>
                </a:lnTo>
                <a:close/>
                <a:moveTo>
                  <a:pt x="218819" y="213349"/>
                </a:moveTo>
                <a:lnTo>
                  <a:pt x="218819" y="361052"/>
                </a:lnTo>
                <a:lnTo>
                  <a:pt x="371993" y="361052"/>
                </a:lnTo>
                <a:lnTo>
                  <a:pt x="371993" y="213349"/>
                </a:lnTo>
                <a:close/>
                <a:moveTo>
                  <a:pt x="32823" y="213349"/>
                </a:moveTo>
                <a:lnTo>
                  <a:pt x="32823" y="361052"/>
                </a:lnTo>
                <a:lnTo>
                  <a:pt x="185996" y="361052"/>
                </a:lnTo>
                <a:lnTo>
                  <a:pt x="185996" y="213349"/>
                </a:lnTo>
                <a:close/>
                <a:moveTo>
                  <a:pt x="246171" y="92997"/>
                </a:moveTo>
                <a:lnTo>
                  <a:pt x="344641" y="92997"/>
                </a:lnTo>
                <a:lnTo>
                  <a:pt x="344641" y="114879"/>
                </a:lnTo>
                <a:lnTo>
                  <a:pt x="246171" y="114879"/>
                </a:lnTo>
                <a:close/>
                <a:moveTo>
                  <a:pt x="98469" y="54705"/>
                </a:moveTo>
                <a:lnTo>
                  <a:pt x="120351" y="54705"/>
                </a:lnTo>
                <a:lnTo>
                  <a:pt x="120351" y="92998"/>
                </a:lnTo>
                <a:lnTo>
                  <a:pt x="158645" y="92998"/>
                </a:lnTo>
                <a:lnTo>
                  <a:pt x="158645" y="114880"/>
                </a:lnTo>
                <a:lnTo>
                  <a:pt x="120351" y="114880"/>
                </a:lnTo>
                <a:lnTo>
                  <a:pt x="120351" y="153174"/>
                </a:lnTo>
                <a:lnTo>
                  <a:pt x="98469" y="153174"/>
                </a:lnTo>
                <a:lnTo>
                  <a:pt x="98469" y="114880"/>
                </a:lnTo>
                <a:lnTo>
                  <a:pt x="60176" y="114880"/>
                </a:lnTo>
                <a:lnTo>
                  <a:pt x="60176" y="92998"/>
                </a:lnTo>
                <a:lnTo>
                  <a:pt x="98469" y="92998"/>
                </a:lnTo>
                <a:close/>
                <a:moveTo>
                  <a:pt x="218819" y="32823"/>
                </a:moveTo>
                <a:lnTo>
                  <a:pt x="218819" y="180526"/>
                </a:lnTo>
                <a:lnTo>
                  <a:pt x="371993" y="180526"/>
                </a:lnTo>
                <a:lnTo>
                  <a:pt x="371993" y="32823"/>
                </a:lnTo>
                <a:close/>
                <a:moveTo>
                  <a:pt x="32823" y="32823"/>
                </a:moveTo>
                <a:lnTo>
                  <a:pt x="32823" y="180526"/>
                </a:lnTo>
                <a:lnTo>
                  <a:pt x="185996" y="180526"/>
                </a:lnTo>
                <a:lnTo>
                  <a:pt x="185996" y="32823"/>
                </a:lnTo>
                <a:close/>
                <a:moveTo>
                  <a:pt x="0" y="0"/>
                </a:moveTo>
                <a:lnTo>
                  <a:pt x="404815" y="0"/>
                </a:lnTo>
                <a:lnTo>
                  <a:pt x="404815" y="393875"/>
                </a:lnTo>
                <a:lnTo>
                  <a:pt x="0" y="393875"/>
                </a:lnTo>
                <a:close/>
              </a:path>
            </a:pathLst>
          </a:custGeom>
          <a:solidFill>
            <a:srgbClr val="9343D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6"/>
          <p:cNvSpPr/>
          <p:nvPr/>
        </p:nvSpPr>
        <p:spPr>
          <a:xfrm flipH="1" rot="5400000">
            <a:off x="4659924" y="4794941"/>
            <a:ext cx="768096" cy="768096"/>
          </a:xfrm>
          <a:custGeom>
            <a:rect b="b" l="l" r="r" t="t"/>
            <a:pathLst>
              <a:path extrusionOk="0" h="1716910" w="1716910">
                <a:moveTo>
                  <a:pt x="1716910" y="439151"/>
                </a:moveTo>
                <a:lnTo>
                  <a:pt x="1716910" y="1716910"/>
                </a:lnTo>
                <a:lnTo>
                  <a:pt x="439151" y="1716910"/>
                </a:lnTo>
                <a:cubicBezTo>
                  <a:pt x="196614" y="1716910"/>
                  <a:pt x="0" y="1520295"/>
                  <a:pt x="0" y="1277759"/>
                </a:cubicBezTo>
                <a:lnTo>
                  <a:pt x="0" y="0"/>
                </a:lnTo>
                <a:lnTo>
                  <a:pt x="1277759" y="0"/>
                </a:lnTo>
                <a:cubicBezTo>
                  <a:pt x="1520295" y="0"/>
                  <a:pt x="1716910" y="196615"/>
                  <a:pt x="1716910" y="4391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6"/>
          <p:cNvSpPr/>
          <p:nvPr/>
        </p:nvSpPr>
        <p:spPr>
          <a:xfrm rot="-5400000">
            <a:off x="6763980" y="4794940"/>
            <a:ext cx="768096" cy="768096"/>
          </a:xfrm>
          <a:custGeom>
            <a:rect b="b" l="l" r="r" t="t"/>
            <a:pathLst>
              <a:path extrusionOk="0" h="1716910" w="1716910">
                <a:moveTo>
                  <a:pt x="1716910" y="439151"/>
                </a:moveTo>
                <a:lnTo>
                  <a:pt x="1716910" y="1716910"/>
                </a:lnTo>
                <a:lnTo>
                  <a:pt x="439151" y="1716910"/>
                </a:lnTo>
                <a:cubicBezTo>
                  <a:pt x="196614" y="1716910"/>
                  <a:pt x="0" y="1520295"/>
                  <a:pt x="0" y="1277759"/>
                </a:cubicBezTo>
                <a:lnTo>
                  <a:pt x="0" y="0"/>
                </a:lnTo>
                <a:lnTo>
                  <a:pt x="1277759" y="0"/>
                </a:lnTo>
                <a:cubicBezTo>
                  <a:pt x="1520295" y="0"/>
                  <a:pt x="1716910" y="196615"/>
                  <a:pt x="1716910" y="4391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Blackboard with solid fill" id="100" name="Google Shape;100;p6"/>
          <p:cNvSpPr/>
          <p:nvPr/>
        </p:nvSpPr>
        <p:spPr>
          <a:xfrm>
            <a:off x="4825152" y="5025814"/>
            <a:ext cx="451314" cy="306346"/>
          </a:xfrm>
          <a:custGeom>
            <a:rect b="b" l="l" r="r" t="t"/>
            <a:pathLst>
              <a:path extrusionOk="0" h="306346" w="451314">
                <a:moveTo>
                  <a:pt x="441468" y="130197"/>
                </a:moveTo>
                <a:cubicBezTo>
                  <a:pt x="440374" y="129103"/>
                  <a:pt x="438732" y="128009"/>
                  <a:pt x="437638" y="126915"/>
                </a:cubicBezTo>
                <a:lnTo>
                  <a:pt x="437638" y="21882"/>
                </a:lnTo>
                <a:cubicBezTo>
                  <a:pt x="437638" y="9847"/>
                  <a:pt x="427791" y="0"/>
                  <a:pt x="415756" y="0"/>
                </a:cubicBezTo>
                <a:lnTo>
                  <a:pt x="21882" y="0"/>
                </a:lnTo>
                <a:cubicBezTo>
                  <a:pt x="9847" y="0"/>
                  <a:pt x="0" y="9847"/>
                  <a:pt x="0" y="21882"/>
                </a:cubicBezTo>
                <a:lnTo>
                  <a:pt x="0" y="284465"/>
                </a:lnTo>
                <a:cubicBezTo>
                  <a:pt x="0" y="296500"/>
                  <a:pt x="9847" y="306347"/>
                  <a:pt x="21882" y="306347"/>
                </a:cubicBezTo>
                <a:lnTo>
                  <a:pt x="415756" y="306347"/>
                </a:lnTo>
                <a:cubicBezTo>
                  <a:pt x="427791" y="306347"/>
                  <a:pt x="437638" y="296500"/>
                  <a:pt x="437638" y="284465"/>
                </a:cubicBezTo>
                <a:lnTo>
                  <a:pt x="437638" y="180526"/>
                </a:lnTo>
                <a:lnTo>
                  <a:pt x="441468" y="176696"/>
                </a:lnTo>
                <a:cubicBezTo>
                  <a:pt x="447485" y="170679"/>
                  <a:pt x="451315" y="162473"/>
                  <a:pt x="451315" y="153720"/>
                </a:cubicBezTo>
                <a:cubicBezTo>
                  <a:pt x="451315" y="144421"/>
                  <a:pt x="448032" y="136215"/>
                  <a:pt x="441468" y="130197"/>
                </a:cubicBezTo>
                <a:close/>
                <a:moveTo>
                  <a:pt x="404815" y="273524"/>
                </a:moveTo>
                <a:lnTo>
                  <a:pt x="32823" y="273524"/>
                </a:lnTo>
                <a:lnTo>
                  <a:pt x="32823" y="32823"/>
                </a:lnTo>
                <a:lnTo>
                  <a:pt x="404815" y="32823"/>
                </a:lnTo>
                <a:lnTo>
                  <a:pt x="404815" y="123086"/>
                </a:lnTo>
                <a:cubicBezTo>
                  <a:pt x="401533" y="124727"/>
                  <a:pt x="398251" y="126915"/>
                  <a:pt x="394969" y="129650"/>
                </a:cubicBezTo>
                <a:lnTo>
                  <a:pt x="382934" y="142232"/>
                </a:lnTo>
                <a:lnTo>
                  <a:pt x="382934" y="54705"/>
                </a:lnTo>
                <a:lnTo>
                  <a:pt x="54705" y="54705"/>
                </a:lnTo>
                <a:lnTo>
                  <a:pt x="54705" y="251642"/>
                </a:lnTo>
                <a:lnTo>
                  <a:pt x="382934" y="251642"/>
                </a:lnTo>
                <a:lnTo>
                  <a:pt x="382934" y="230307"/>
                </a:lnTo>
                <a:cubicBezTo>
                  <a:pt x="387310" y="228666"/>
                  <a:pt x="391686" y="225931"/>
                  <a:pt x="394969" y="222649"/>
                </a:cubicBezTo>
                <a:lnTo>
                  <a:pt x="404815" y="213349"/>
                </a:lnTo>
                <a:lnTo>
                  <a:pt x="404815" y="273524"/>
                </a:lnTo>
                <a:close/>
                <a:moveTo>
                  <a:pt x="230854" y="163567"/>
                </a:moveTo>
                <a:cubicBezTo>
                  <a:pt x="234137" y="178338"/>
                  <a:pt x="235778" y="187090"/>
                  <a:pt x="228119" y="192561"/>
                </a:cubicBezTo>
                <a:cubicBezTo>
                  <a:pt x="220460" y="198031"/>
                  <a:pt x="211708" y="192561"/>
                  <a:pt x="207331" y="189279"/>
                </a:cubicBezTo>
                <a:cubicBezTo>
                  <a:pt x="175055" y="168491"/>
                  <a:pt x="128009" y="121445"/>
                  <a:pt x="126368" y="119804"/>
                </a:cubicBezTo>
                <a:cubicBezTo>
                  <a:pt x="121992" y="115427"/>
                  <a:pt x="121992" y="108863"/>
                  <a:pt x="126368" y="104486"/>
                </a:cubicBezTo>
                <a:cubicBezTo>
                  <a:pt x="130744" y="100110"/>
                  <a:pt x="137309" y="100110"/>
                  <a:pt x="141685" y="104486"/>
                </a:cubicBezTo>
                <a:cubicBezTo>
                  <a:pt x="142232" y="105033"/>
                  <a:pt x="179432" y="141685"/>
                  <a:pt x="208425" y="164114"/>
                </a:cubicBezTo>
                <a:cubicBezTo>
                  <a:pt x="206237" y="154815"/>
                  <a:pt x="204049" y="142780"/>
                  <a:pt x="202408" y="127462"/>
                </a:cubicBezTo>
                <a:cubicBezTo>
                  <a:pt x="200220" y="109410"/>
                  <a:pt x="208425" y="103939"/>
                  <a:pt x="213349" y="101751"/>
                </a:cubicBezTo>
                <a:cubicBezTo>
                  <a:pt x="222101" y="98469"/>
                  <a:pt x="236325" y="100657"/>
                  <a:pt x="272977" y="136215"/>
                </a:cubicBezTo>
                <a:cubicBezTo>
                  <a:pt x="291577" y="154268"/>
                  <a:pt x="311817" y="177244"/>
                  <a:pt x="317835" y="187637"/>
                </a:cubicBezTo>
                <a:cubicBezTo>
                  <a:pt x="321117" y="192561"/>
                  <a:pt x="319476" y="199672"/>
                  <a:pt x="314006" y="202408"/>
                </a:cubicBezTo>
                <a:cubicBezTo>
                  <a:pt x="312364" y="203502"/>
                  <a:pt x="310176" y="204049"/>
                  <a:pt x="308535" y="204049"/>
                </a:cubicBezTo>
                <a:cubicBezTo>
                  <a:pt x="304706" y="204049"/>
                  <a:pt x="301423" y="202408"/>
                  <a:pt x="299235" y="198578"/>
                </a:cubicBezTo>
                <a:cubicBezTo>
                  <a:pt x="284465" y="174508"/>
                  <a:pt x="240154" y="134027"/>
                  <a:pt x="224290" y="124727"/>
                </a:cubicBezTo>
                <a:cubicBezTo>
                  <a:pt x="225931" y="141138"/>
                  <a:pt x="228666" y="154268"/>
                  <a:pt x="230854" y="163567"/>
                </a:cubicBezTo>
                <a:close/>
                <a:moveTo>
                  <a:pt x="426150" y="160832"/>
                </a:moveTo>
                <a:lnTo>
                  <a:pt x="379651" y="207331"/>
                </a:lnTo>
                <a:cubicBezTo>
                  <a:pt x="375275" y="211708"/>
                  <a:pt x="368710" y="211708"/>
                  <a:pt x="364334" y="207331"/>
                </a:cubicBezTo>
                <a:cubicBezTo>
                  <a:pt x="359958" y="202955"/>
                  <a:pt x="359958" y="196390"/>
                  <a:pt x="364334" y="192014"/>
                </a:cubicBezTo>
                <a:lnTo>
                  <a:pt x="410833" y="145515"/>
                </a:lnTo>
                <a:cubicBezTo>
                  <a:pt x="415209" y="141138"/>
                  <a:pt x="421774" y="141138"/>
                  <a:pt x="426150" y="145515"/>
                </a:cubicBezTo>
                <a:cubicBezTo>
                  <a:pt x="430527" y="149891"/>
                  <a:pt x="430527" y="156456"/>
                  <a:pt x="426150" y="160832"/>
                </a:cubicBezTo>
                <a:close/>
              </a:path>
            </a:pathLst>
          </a:custGeom>
          <a:solidFill>
            <a:srgbClr val="53BF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6"/>
          <p:cNvSpPr/>
          <p:nvPr/>
        </p:nvSpPr>
        <p:spPr>
          <a:xfrm rot="1350026">
            <a:off x="7064646" y="4970374"/>
            <a:ext cx="300435" cy="508555"/>
          </a:xfrm>
          <a:custGeom>
            <a:rect b="b" l="l" r="r" t="t"/>
            <a:pathLst>
              <a:path extrusionOk="0" h="508555" w="300435">
                <a:moveTo>
                  <a:pt x="0" y="340061"/>
                </a:moveTo>
                <a:lnTo>
                  <a:pt x="98471" y="340061"/>
                </a:lnTo>
                <a:lnTo>
                  <a:pt x="98471" y="361943"/>
                </a:lnTo>
                <a:lnTo>
                  <a:pt x="0" y="361943"/>
                </a:lnTo>
                <a:close/>
                <a:moveTo>
                  <a:pt x="89625" y="182580"/>
                </a:moveTo>
                <a:cubicBezTo>
                  <a:pt x="100790" y="177956"/>
                  <a:pt x="113591" y="183258"/>
                  <a:pt x="118216" y="194423"/>
                </a:cubicBezTo>
                <a:cubicBezTo>
                  <a:pt x="122840" y="205588"/>
                  <a:pt x="117538" y="218388"/>
                  <a:pt x="106373" y="223013"/>
                </a:cubicBezTo>
                <a:cubicBezTo>
                  <a:pt x="95208" y="227638"/>
                  <a:pt x="82408" y="222336"/>
                  <a:pt x="77783" y="211171"/>
                </a:cubicBezTo>
                <a:cubicBezTo>
                  <a:pt x="73158" y="200006"/>
                  <a:pt x="78460" y="187205"/>
                  <a:pt x="89625" y="182580"/>
                </a:cubicBezTo>
                <a:close/>
                <a:moveTo>
                  <a:pt x="85438" y="172472"/>
                </a:moveTo>
                <a:cubicBezTo>
                  <a:pt x="68760" y="179381"/>
                  <a:pt x="60766" y="198679"/>
                  <a:pt x="67675" y="215358"/>
                </a:cubicBezTo>
                <a:cubicBezTo>
                  <a:pt x="74583" y="232036"/>
                  <a:pt x="93881" y="240029"/>
                  <a:pt x="110560" y="233120"/>
                </a:cubicBezTo>
                <a:cubicBezTo>
                  <a:pt x="127238" y="226212"/>
                  <a:pt x="135232" y="206913"/>
                  <a:pt x="128324" y="190236"/>
                </a:cubicBezTo>
                <a:cubicBezTo>
                  <a:pt x="121415" y="173557"/>
                  <a:pt x="102116" y="165564"/>
                  <a:pt x="85438" y="172472"/>
                </a:cubicBezTo>
                <a:close/>
                <a:moveTo>
                  <a:pt x="32944" y="0"/>
                </a:moveTo>
                <a:lnTo>
                  <a:pt x="65556" y="110"/>
                </a:lnTo>
                <a:lnTo>
                  <a:pt x="65743" y="32008"/>
                </a:lnTo>
                <a:lnTo>
                  <a:pt x="82196" y="31705"/>
                </a:lnTo>
                <a:lnTo>
                  <a:pt x="82082" y="147217"/>
                </a:lnTo>
                <a:cubicBezTo>
                  <a:pt x="132303" y="158388"/>
                  <a:pt x="176920" y="193198"/>
                  <a:pt x="198064" y="244244"/>
                </a:cubicBezTo>
                <a:cubicBezTo>
                  <a:pt x="218580" y="293774"/>
                  <a:pt x="213040" y="347583"/>
                  <a:pt x="187660" y="390663"/>
                </a:cubicBezTo>
                <a:lnTo>
                  <a:pt x="283687" y="350887"/>
                </a:lnTo>
                <a:lnTo>
                  <a:pt x="296248" y="381211"/>
                </a:lnTo>
                <a:lnTo>
                  <a:pt x="300435" y="391319"/>
                </a:lnTo>
                <a:lnTo>
                  <a:pt x="17408" y="508555"/>
                </a:lnTo>
                <a:lnTo>
                  <a:pt x="13221" y="498447"/>
                </a:lnTo>
                <a:lnTo>
                  <a:pt x="660" y="468123"/>
                </a:lnTo>
                <a:lnTo>
                  <a:pt x="96687" y="428346"/>
                </a:lnTo>
                <a:cubicBezTo>
                  <a:pt x="163400" y="400712"/>
                  <a:pt x="195375" y="323519"/>
                  <a:pt x="167741" y="256805"/>
                </a:cubicBezTo>
                <a:cubicBezTo>
                  <a:pt x="163344" y="246191"/>
                  <a:pt x="157640" y="236711"/>
                  <a:pt x="151136" y="228155"/>
                </a:cubicBezTo>
                <a:lnTo>
                  <a:pt x="81896" y="256836"/>
                </a:lnTo>
                <a:lnTo>
                  <a:pt x="82198" y="273291"/>
                </a:lnTo>
                <a:cubicBezTo>
                  <a:pt x="81837" y="285283"/>
                  <a:pt x="75461" y="295621"/>
                  <a:pt x="65475" y="301534"/>
                </a:cubicBezTo>
                <a:lnTo>
                  <a:pt x="65359" y="316978"/>
                </a:lnTo>
                <a:lnTo>
                  <a:pt x="32747" y="316868"/>
                </a:lnTo>
                <a:lnTo>
                  <a:pt x="32863" y="301424"/>
                </a:lnTo>
                <a:cubicBezTo>
                  <a:pt x="22944" y="296059"/>
                  <a:pt x="16611" y="285063"/>
                  <a:pt x="16468" y="273280"/>
                </a:cubicBezTo>
                <a:lnTo>
                  <a:pt x="16676" y="32200"/>
                </a:lnTo>
                <a:lnTo>
                  <a:pt x="33130" y="31898"/>
                </a:lnTo>
                <a:close/>
              </a:path>
            </a:pathLst>
          </a:custGeom>
          <a:solidFill>
            <a:srgbClr val="F94C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2" name="Google Shape;102;p6"/>
          <p:cNvPicPr preferRelativeResize="0"/>
          <p:nvPr/>
        </p:nvPicPr>
        <p:blipFill>
          <a:blip r:embed="rId3">
            <a:alphaModFix/>
          </a:blip>
          <a:stretch>
            <a:fillRect/>
          </a:stretch>
        </p:blipFill>
        <p:spPr>
          <a:xfrm>
            <a:off x="278425" y="234275"/>
            <a:ext cx="1707173" cy="59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7"/>
          <p:cNvPicPr preferRelativeResize="0"/>
          <p:nvPr/>
        </p:nvPicPr>
        <p:blipFill rotWithShape="1">
          <a:blip r:embed="rId3">
            <a:alphaModFix/>
          </a:blip>
          <a:srcRect b="0" l="27784" r="27780" t="0"/>
          <a:stretch/>
        </p:blipFill>
        <p:spPr>
          <a:xfrm>
            <a:off x="6553199" y="0"/>
            <a:ext cx="4572001" cy="6857999"/>
          </a:xfrm>
          <a:prstGeom prst="rect">
            <a:avLst/>
          </a:prstGeom>
          <a:noFill/>
          <a:ln>
            <a:noFill/>
          </a:ln>
        </p:spPr>
      </p:pic>
      <p:sp>
        <p:nvSpPr>
          <p:cNvPr id="108" name="Google Shape;108;p7"/>
          <p:cNvSpPr/>
          <p:nvPr/>
        </p:nvSpPr>
        <p:spPr>
          <a:xfrm>
            <a:off x="9740555" y="-1267377"/>
            <a:ext cx="4119951" cy="4119951"/>
          </a:xfrm>
          <a:prstGeom prst="ellipse">
            <a:avLst/>
          </a:prstGeom>
          <a:gradFill>
            <a:gsLst>
              <a:gs pos="0">
                <a:srgbClr val="FFB328">
                  <a:alpha val="36470"/>
                </a:srgbClr>
              </a:gs>
              <a:gs pos="15000">
                <a:srgbClr val="FFB328">
                  <a:alpha val="36470"/>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7"/>
          <p:cNvSpPr/>
          <p:nvPr/>
        </p:nvSpPr>
        <p:spPr>
          <a:xfrm>
            <a:off x="-2291083" y="4594590"/>
            <a:ext cx="4336938" cy="4336938"/>
          </a:xfrm>
          <a:prstGeom prst="ellipse">
            <a:avLst/>
          </a:prstGeom>
          <a:gradFill>
            <a:gsLst>
              <a:gs pos="0">
                <a:srgbClr val="9343DD">
                  <a:alpha val="29411"/>
                </a:srgbClr>
              </a:gs>
              <a:gs pos="15000">
                <a:srgbClr val="9343DD">
                  <a:alpha val="29411"/>
                </a:srgbClr>
              </a:gs>
              <a:gs pos="69000">
                <a:srgbClr val="AB33ED">
                  <a:alpha val="0"/>
                </a:srgbClr>
              </a:gs>
              <a:gs pos="100000">
                <a:srgbClr val="AB33E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7"/>
          <p:cNvSpPr txBox="1"/>
          <p:nvPr/>
        </p:nvSpPr>
        <p:spPr>
          <a:xfrm rot="5400000">
            <a:off x="10113677" y="3488700"/>
            <a:ext cx="3065930" cy="3077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7F7F7F"/>
                </a:solidFill>
                <a:latin typeface="Montserrat Medium"/>
                <a:ea typeface="Montserrat Medium"/>
                <a:cs typeface="Montserrat Medium"/>
                <a:sym typeface="Montserrat Medium"/>
              </a:rPr>
              <a:t>Open Communication</a:t>
            </a:r>
            <a:endParaRPr b="0" i="0" sz="1400" u="none" cap="none" strike="noStrike">
              <a:solidFill>
                <a:srgbClr val="7F7F7F"/>
              </a:solidFill>
              <a:latin typeface="Montserrat Medium"/>
              <a:ea typeface="Montserrat Medium"/>
              <a:cs typeface="Montserrat Medium"/>
              <a:sym typeface="Montserrat Medium"/>
            </a:endParaRPr>
          </a:p>
        </p:txBody>
      </p:sp>
      <p:sp>
        <p:nvSpPr>
          <p:cNvPr id="111" name="Google Shape;111;p7"/>
          <p:cNvSpPr/>
          <p:nvPr/>
        </p:nvSpPr>
        <p:spPr>
          <a:xfrm>
            <a:off x="739600" y="2450925"/>
            <a:ext cx="5697600" cy="22200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Encourage </a:t>
            </a:r>
            <a:r>
              <a:rPr b="1" lang="en-US" sz="1500">
                <a:solidFill>
                  <a:schemeClr val="dk1"/>
                </a:solidFill>
                <a:latin typeface="Montserrat"/>
                <a:ea typeface="Montserrat"/>
                <a:cs typeface="Montserrat"/>
                <a:sym typeface="Montserrat"/>
              </a:rPr>
              <a:t>open dialogue</a:t>
            </a:r>
            <a:r>
              <a:rPr lang="en-US" sz="1500">
                <a:solidFill>
                  <a:schemeClr val="dk1"/>
                </a:solidFill>
                <a:latin typeface="Montserrat"/>
                <a:ea typeface="Montserrat"/>
                <a:cs typeface="Montserrat"/>
                <a:sym typeface="Montserrat"/>
              </a:rPr>
              <a:t> about drug use</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Provide </a:t>
            </a:r>
            <a:r>
              <a:rPr b="1" lang="en-US" sz="1500">
                <a:solidFill>
                  <a:schemeClr val="dk1"/>
                </a:solidFill>
                <a:latin typeface="Montserrat"/>
                <a:ea typeface="Montserrat"/>
                <a:cs typeface="Montserrat"/>
                <a:sym typeface="Montserrat"/>
              </a:rPr>
              <a:t>accurate information</a:t>
            </a:r>
            <a:r>
              <a:rPr lang="en-US" sz="1500">
                <a:solidFill>
                  <a:schemeClr val="dk1"/>
                </a:solidFill>
                <a:latin typeface="Montserrat"/>
                <a:ea typeface="Montserrat"/>
                <a:cs typeface="Montserrat"/>
                <a:sym typeface="Montserrat"/>
              </a:rPr>
              <a:t> about drugs and their effects on physical and mental health</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Address questions and concerns </a:t>
            </a:r>
            <a:r>
              <a:rPr b="1" lang="en-US" sz="1500">
                <a:solidFill>
                  <a:schemeClr val="dk1"/>
                </a:solidFill>
                <a:latin typeface="Montserrat"/>
                <a:ea typeface="Montserrat"/>
                <a:cs typeface="Montserrat"/>
                <a:sym typeface="Montserrat"/>
              </a:rPr>
              <a:t>without judgment</a:t>
            </a:r>
            <a:endParaRPr b="1"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Create a</a:t>
            </a:r>
            <a:r>
              <a:rPr b="1" lang="en-US" sz="1500">
                <a:solidFill>
                  <a:schemeClr val="dk1"/>
                </a:solidFill>
                <a:latin typeface="Montserrat"/>
                <a:ea typeface="Montserrat"/>
                <a:cs typeface="Montserrat"/>
                <a:sym typeface="Montserrat"/>
              </a:rPr>
              <a:t> supportive environment</a:t>
            </a:r>
            <a:r>
              <a:rPr lang="en-US" sz="1500">
                <a:solidFill>
                  <a:schemeClr val="dk1"/>
                </a:solidFill>
                <a:latin typeface="Montserrat"/>
                <a:ea typeface="Montserrat"/>
                <a:cs typeface="Montserrat"/>
                <a:sym typeface="Montserrat"/>
              </a:rPr>
              <a:t> for discussing difficult topics</a:t>
            </a:r>
            <a:endParaRPr sz="1500">
              <a:solidFill>
                <a:schemeClr val="dk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1200"/>
              <a:buFont typeface="Arial"/>
              <a:buNone/>
            </a:pPr>
            <a:r>
              <a:t/>
            </a:r>
            <a:endParaRPr sz="1500">
              <a:solidFill>
                <a:srgbClr val="7F7F7F"/>
              </a:solidFill>
              <a:latin typeface="Montserrat"/>
              <a:ea typeface="Montserrat"/>
              <a:cs typeface="Montserrat"/>
              <a:sym typeface="Montserrat"/>
            </a:endParaRPr>
          </a:p>
        </p:txBody>
      </p:sp>
      <p:sp>
        <p:nvSpPr>
          <p:cNvPr id="112" name="Google Shape;112;p7"/>
          <p:cNvSpPr/>
          <p:nvPr/>
        </p:nvSpPr>
        <p:spPr>
          <a:xfrm>
            <a:off x="815800" y="1264975"/>
            <a:ext cx="5445900" cy="108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200">
                <a:solidFill>
                  <a:srgbClr val="262626"/>
                </a:solidFill>
                <a:latin typeface="Montserrat"/>
                <a:ea typeface="Montserrat"/>
                <a:cs typeface="Montserrat"/>
                <a:sym typeface="Montserrat"/>
              </a:rPr>
              <a:t>BUILDING RESILIENCE - </a:t>
            </a:r>
            <a:r>
              <a:rPr b="1" lang="en-US" sz="3200">
                <a:solidFill>
                  <a:schemeClr val="accent4"/>
                </a:solidFill>
                <a:latin typeface="Montserrat"/>
                <a:ea typeface="Montserrat"/>
                <a:cs typeface="Montserrat"/>
                <a:sym typeface="Montserrat"/>
              </a:rPr>
              <a:t>OPEN COMMUNICATION</a:t>
            </a:r>
            <a:endParaRPr b="1" i="0" sz="3200" u="none" cap="none" strike="noStrike">
              <a:solidFill>
                <a:schemeClr val="accent4"/>
              </a:solidFill>
              <a:latin typeface="Montserrat"/>
              <a:ea typeface="Montserrat"/>
              <a:cs typeface="Montserrat"/>
              <a:sym typeface="Montserrat"/>
            </a:endParaRPr>
          </a:p>
        </p:txBody>
      </p:sp>
      <p:sp>
        <p:nvSpPr>
          <p:cNvPr id="113" name="Google Shape;113;p7"/>
          <p:cNvSpPr/>
          <p:nvPr/>
        </p:nvSpPr>
        <p:spPr>
          <a:xfrm>
            <a:off x="11410001" y="955578"/>
            <a:ext cx="441370" cy="441370"/>
          </a:xfrm>
          <a:prstGeom prst="donut">
            <a:avLst>
              <a:gd fmla="val 25000" name="adj"/>
            </a:avLst>
          </a:prstGeom>
          <a:solidFill>
            <a:srgbClr val="FFA500"/>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7"/>
          <p:cNvSpPr/>
          <p:nvPr/>
        </p:nvSpPr>
        <p:spPr>
          <a:xfrm>
            <a:off x="933321" y="4691826"/>
            <a:ext cx="1913100" cy="1705500"/>
          </a:xfrm>
          <a:prstGeom prst="roundRect">
            <a:avLst>
              <a:gd fmla="val 9910" name="adj"/>
            </a:avLst>
          </a:prstGeom>
          <a:solidFill>
            <a:schemeClr val="lt1"/>
          </a:solidFill>
          <a:ln>
            <a:noFill/>
          </a:ln>
          <a:effectLst>
            <a:outerShdw blurRad="381000" rotWithShape="0" algn="tl" dir="2700000" dist="38100">
              <a:srgbClr val="9343DD">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7"/>
          <p:cNvSpPr txBox="1"/>
          <p:nvPr/>
        </p:nvSpPr>
        <p:spPr>
          <a:xfrm>
            <a:off x="829625" y="5806197"/>
            <a:ext cx="2120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242F2F"/>
                </a:solidFill>
                <a:latin typeface="Montserrat SemiBold"/>
                <a:ea typeface="Montserrat SemiBold"/>
                <a:cs typeface="Montserrat SemiBold"/>
                <a:sym typeface="Montserrat SemiBold"/>
              </a:rPr>
              <a:t>Open dialogue</a:t>
            </a:r>
            <a:endParaRPr b="0" i="0" sz="1400" u="none" cap="none" strike="noStrike">
              <a:solidFill>
                <a:srgbClr val="242F2F"/>
              </a:solidFill>
              <a:latin typeface="Montserrat SemiBold"/>
              <a:ea typeface="Montserrat SemiBold"/>
              <a:cs typeface="Montserrat SemiBold"/>
              <a:sym typeface="Montserrat SemiBold"/>
            </a:endParaRPr>
          </a:p>
        </p:txBody>
      </p:sp>
      <p:sp>
        <p:nvSpPr>
          <p:cNvPr id="116" name="Google Shape;116;p7"/>
          <p:cNvSpPr/>
          <p:nvPr/>
        </p:nvSpPr>
        <p:spPr>
          <a:xfrm>
            <a:off x="5510328" y="4691825"/>
            <a:ext cx="1913100" cy="1705500"/>
          </a:xfrm>
          <a:prstGeom prst="roundRect">
            <a:avLst>
              <a:gd fmla="val 9910" name="adj"/>
            </a:avLst>
          </a:prstGeom>
          <a:solidFill>
            <a:schemeClr val="lt1"/>
          </a:solidFill>
          <a:ln>
            <a:noFill/>
          </a:ln>
          <a:effectLst>
            <a:outerShdw blurRad="381000" rotWithShape="0" algn="tl" dir="2700000" dist="38100">
              <a:srgbClr val="9343DD">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7"/>
          <p:cNvSpPr txBox="1"/>
          <p:nvPr/>
        </p:nvSpPr>
        <p:spPr>
          <a:xfrm>
            <a:off x="5406632" y="5812995"/>
            <a:ext cx="2120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242F2F"/>
                </a:solidFill>
                <a:latin typeface="Montserrat SemiBold"/>
                <a:ea typeface="Montserrat SemiBold"/>
                <a:cs typeface="Montserrat SemiBold"/>
                <a:sym typeface="Montserrat SemiBold"/>
              </a:rPr>
              <a:t>No stigma</a:t>
            </a:r>
            <a:endParaRPr b="0" i="0" sz="1400" u="none" cap="none" strike="noStrike">
              <a:solidFill>
                <a:srgbClr val="242F2F"/>
              </a:solidFill>
              <a:latin typeface="Montserrat SemiBold"/>
              <a:ea typeface="Montserrat SemiBold"/>
              <a:cs typeface="Montserrat SemiBold"/>
              <a:sym typeface="Montserrat SemiBold"/>
            </a:endParaRPr>
          </a:p>
        </p:txBody>
      </p:sp>
      <p:sp>
        <p:nvSpPr>
          <p:cNvPr id="118" name="Google Shape;118;p7"/>
          <p:cNvSpPr/>
          <p:nvPr/>
        </p:nvSpPr>
        <p:spPr>
          <a:xfrm>
            <a:off x="3221823" y="4691825"/>
            <a:ext cx="1913100" cy="1705500"/>
          </a:xfrm>
          <a:prstGeom prst="roundRect">
            <a:avLst>
              <a:gd fmla="val 9910" name="adj"/>
            </a:avLst>
          </a:prstGeom>
          <a:solidFill>
            <a:schemeClr val="lt1"/>
          </a:solidFill>
          <a:ln>
            <a:noFill/>
          </a:ln>
          <a:effectLst>
            <a:outerShdw blurRad="381000" rotWithShape="0" algn="tl" dir="2700000" dist="38100">
              <a:srgbClr val="000000">
                <a:alpha val="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7"/>
          <p:cNvSpPr txBox="1"/>
          <p:nvPr/>
        </p:nvSpPr>
        <p:spPr>
          <a:xfrm>
            <a:off x="3118128" y="5812995"/>
            <a:ext cx="2120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242F2F"/>
                </a:solidFill>
                <a:latin typeface="Montserrat SemiBold"/>
                <a:ea typeface="Montserrat SemiBold"/>
                <a:cs typeface="Montserrat SemiBold"/>
                <a:sym typeface="Montserrat SemiBold"/>
              </a:rPr>
              <a:t>Accurate info</a:t>
            </a:r>
            <a:endParaRPr b="0" i="0" sz="1400" u="none" cap="none" strike="noStrike">
              <a:solidFill>
                <a:srgbClr val="242F2F"/>
              </a:solidFill>
              <a:latin typeface="Montserrat SemiBold"/>
              <a:ea typeface="Montserrat SemiBold"/>
              <a:cs typeface="Montserrat SemiBold"/>
              <a:sym typeface="Montserrat SemiBold"/>
            </a:endParaRPr>
          </a:p>
        </p:txBody>
      </p:sp>
      <p:cxnSp>
        <p:nvCxnSpPr>
          <p:cNvPr id="120" name="Google Shape;120;p7"/>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121" name="Google Shape;121;p7"/>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Building resiliency</a:t>
            </a:r>
            <a:endParaRPr b="1" i="0" sz="1300" u="none" cap="none" strike="noStrike">
              <a:solidFill>
                <a:srgbClr val="0F334D"/>
              </a:solidFill>
              <a:latin typeface="Montserrat"/>
              <a:ea typeface="Montserrat"/>
              <a:cs typeface="Montserrat"/>
              <a:sym typeface="Montserrat"/>
            </a:endParaRPr>
          </a:p>
        </p:txBody>
      </p:sp>
      <p:sp>
        <p:nvSpPr>
          <p:cNvPr id="122" name="Google Shape;122;p7"/>
          <p:cNvSpPr/>
          <p:nvPr/>
        </p:nvSpPr>
        <p:spPr>
          <a:xfrm>
            <a:off x="7798815" y="4691825"/>
            <a:ext cx="1913100" cy="1705500"/>
          </a:xfrm>
          <a:prstGeom prst="roundRect">
            <a:avLst>
              <a:gd fmla="val 9910" name="adj"/>
            </a:avLst>
          </a:prstGeom>
          <a:solidFill>
            <a:schemeClr val="lt1"/>
          </a:solidFill>
          <a:ln>
            <a:noFill/>
          </a:ln>
          <a:effectLst>
            <a:outerShdw blurRad="381000" rotWithShape="0" algn="tl" dir="2700000" dist="38100">
              <a:srgbClr val="9343DD">
                <a:alpha val="94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7"/>
          <p:cNvSpPr txBox="1"/>
          <p:nvPr/>
        </p:nvSpPr>
        <p:spPr>
          <a:xfrm>
            <a:off x="7695120" y="5812995"/>
            <a:ext cx="2120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242F2F"/>
                </a:solidFill>
                <a:latin typeface="Montserrat SemiBold"/>
                <a:ea typeface="Montserrat SemiBold"/>
                <a:cs typeface="Montserrat SemiBold"/>
                <a:sym typeface="Montserrat SemiBold"/>
              </a:rPr>
              <a:t>Support</a:t>
            </a:r>
            <a:endParaRPr b="0" i="0" sz="1400" u="none" cap="none" strike="noStrike">
              <a:solidFill>
                <a:srgbClr val="242F2F"/>
              </a:solidFill>
              <a:latin typeface="Montserrat SemiBold"/>
              <a:ea typeface="Montserrat SemiBold"/>
              <a:cs typeface="Montserrat SemiBold"/>
              <a:sym typeface="Montserrat SemiBold"/>
            </a:endParaRPr>
          </a:p>
        </p:txBody>
      </p:sp>
      <p:pic>
        <p:nvPicPr>
          <p:cNvPr id="124" name="Google Shape;124;p7"/>
          <p:cNvPicPr preferRelativeResize="0"/>
          <p:nvPr/>
        </p:nvPicPr>
        <p:blipFill>
          <a:blip r:embed="rId4">
            <a:alphaModFix/>
          </a:blip>
          <a:stretch>
            <a:fillRect/>
          </a:stretch>
        </p:blipFill>
        <p:spPr>
          <a:xfrm>
            <a:off x="278425" y="234275"/>
            <a:ext cx="1707173" cy="597500"/>
          </a:xfrm>
          <a:prstGeom prst="rect">
            <a:avLst/>
          </a:prstGeom>
          <a:noFill/>
          <a:ln>
            <a:noFill/>
          </a:ln>
        </p:spPr>
      </p:pic>
      <p:pic>
        <p:nvPicPr>
          <p:cNvPr id="125" name="Google Shape;125;p7"/>
          <p:cNvPicPr preferRelativeResize="0"/>
          <p:nvPr/>
        </p:nvPicPr>
        <p:blipFill>
          <a:blip r:embed="rId5">
            <a:alphaModFix/>
          </a:blip>
          <a:stretch>
            <a:fillRect/>
          </a:stretch>
        </p:blipFill>
        <p:spPr>
          <a:xfrm>
            <a:off x="1590925" y="5028750"/>
            <a:ext cx="597500" cy="597500"/>
          </a:xfrm>
          <a:prstGeom prst="rect">
            <a:avLst/>
          </a:prstGeom>
          <a:noFill/>
          <a:ln>
            <a:noFill/>
          </a:ln>
        </p:spPr>
      </p:pic>
      <p:pic>
        <p:nvPicPr>
          <p:cNvPr id="126" name="Google Shape;126;p7"/>
          <p:cNvPicPr preferRelativeResize="0"/>
          <p:nvPr/>
        </p:nvPicPr>
        <p:blipFill rotWithShape="1">
          <a:blip r:embed="rId6">
            <a:alphaModFix/>
          </a:blip>
          <a:srcRect b="0" l="0" r="0" t="0"/>
          <a:stretch/>
        </p:blipFill>
        <p:spPr>
          <a:xfrm>
            <a:off x="3879625" y="5028750"/>
            <a:ext cx="597500" cy="597500"/>
          </a:xfrm>
          <a:prstGeom prst="rect">
            <a:avLst/>
          </a:prstGeom>
          <a:noFill/>
          <a:ln>
            <a:noFill/>
          </a:ln>
        </p:spPr>
      </p:pic>
      <p:pic>
        <p:nvPicPr>
          <p:cNvPr id="127" name="Google Shape;127;p7"/>
          <p:cNvPicPr preferRelativeResize="0"/>
          <p:nvPr/>
        </p:nvPicPr>
        <p:blipFill rotWithShape="1">
          <a:blip r:embed="rId7">
            <a:alphaModFix/>
          </a:blip>
          <a:srcRect b="0" l="0" r="0" t="0"/>
          <a:stretch/>
        </p:blipFill>
        <p:spPr>
          <a:xfrm>
            <a:off x="6168125" y="5028750"/>
            <a:ext cx="597500" cy="597500"/>
          </a:xfrm>
          <a:prstGeom prst="rect">
            <a:avLst/>
          </a:prstGeom>
          <a:noFill/>
          <a:ln>
            <a:noFill/>
          </a:ln>
        </p:spPr>
      </p:pic>
      <p:pic>
        <p:nvPicPr>
          <p:cNvPr id="128" name="Google Shape;128;p7"/>
          <p:cNvPicPr preferRelativeResize="0"/>
          <p:nvPr/>
        </p:nvPicPr>
        <p:blipFill rotWithShape="1">
          <a:blip r:embed="rId8">
            <a:alphaModFix/>
          </a:blip>
          <a:srcRect b="0" l="0" r="0" t="0"/>
          <a:stretch/>
        </p:blipFill>
        <p:spPr>
          <a:xfrm>
            <a:off x="8456625" y="5028750"/>
            <a:ext cx="597500" cy="59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8"/>
          <p:cNvPicPr preferRelativeResize="0"/>
          <p:nvPr/>
        </p:nvPicPr>
        <p:blipFill rotWithShape="1">
          <a:blip r:embed="rId3">
            <a:alphaModFix/>
          </a:blip>
          <a:srcRect b="0" l="13669" r="13661" t="0"/>
          <a:stretch/>
        </p:blipFill>
        <p:spPr>
          <a:xfrm>
            <a:off x="1006068" y="1114912"/>
            <a:ext cx="3090912" cy="2834977"/>
          </a:xfrm>
          <a:custGeom>
            <a:rect b="b" l="l" r="r" t="t"/>
            <a:pathLst>
              <a:path extrusionOk="0" h="3212439" w="3502450">
                <a:moveTo>
                  <a:pt x="375759" y="0"/>
                </a:moveTo>
                <a:lnTo>
                  <a:pt x="3126691" y="0"/>
                </a:lnTo>
                <a:cubicBezTo>
                  <a:pt x="3334217" y="0"/>
                  <a:pt x="3502450" y="168233"/>
                  <a:pt x="3502450" y="375759"/>
                </a:cubicBezTo>
                <a:lnTo>
                  <a:pt x="3502450" y="2836680"/>
                </a:lnTo>
                <a:cubicBezTo>
                  <a:pt x="3502450" y="3044206"/>
                  <a:pt x="3334217" y="3212439"/>
                  <a:pt x="3126691" y="3212439"/>
                </a:cubicBezTo>
                <a:lnTo>
                  <a:pt x="375759" y="3212439"/>
                </a:lnTo>
                <a:cubicBezTo>
                  <a:pt x="168233" y="3212439"/>
                  <a:pt x="0" y="3044206"/>
                  <a:pt x="0" y="2836680"/>
                </a:cubicBezTo>
                <a:lnTo>
                  <a:pt x="0" y="375759"/>
                </a:lnTo>
                <a:cubicBezTo>
                  <a:pt x="0" y="168233"/>
                  <a:pt x="168233" y="0"/>
                  <a:pt x="375759" y="0"/>
                </a:cubicBezTo>
                <a:close/>
              </a:path>
            </a:pathLst>
          </a:custGeom>
          <a:noFill/>
          <a:ln>
            <a:noFill/>
          </a:ln>
        </p:spPr>
      </p:pic>
      <p:sp>
        <p:nvSpPr>
          <p:cNvPr id="134" name="Google Shape;134;p8"/>
          <p:cNvSpPr/>
          <p:nvPr/>
        </p:nvSpPr>
        <p:spPr>
          <a:xfrm>
            <a:off x="2780597" y="3055290"/>
            <a:ext cx="3502450" cy="3212439"/>
          </a:xfrm>
          <a:custGeom>
            <a:rect b="b" l="l" r="r" t="t"/>
            <a:pathLst>
              <a:path extrusionOk="0" h="3212439" w="3502450">
                <a:moveTo>
                  <a:pt x="375759" y="0"/>
                </a:moveTo>
                <a:lnTo>
                  <a:pt x="3126691" y="0"/>
                </a:lnTo>
                <a:cubicBezTo>
                  <a:pt x="3334217" y="0"/>
                  <a:pt x="3502450" y="168233"/>
                  <a:pt x="3502450" y="375759"/>
                </a:cubicBezTo>
                <a:lnTo>
                  <a:pt x="3502450" y="2836680"/>
                </a:lnTo>
                <a:cubicBezTo>
                  <a:pt x="3502450" y="3044206"/>
                  <a:pt x="3334217" y="3212439"/>
                  <a:pt x="3126691" y="3212439"/>
                </a:cubicBezTo>
                <a:lnTo>
                  <a:pt x="375759" y="3212439"/>
                </a:lnTo>
                <a:cubicBezTo>
                  <a:pt x="168233" y="3212439"/>
                  <a:pt x="0" y="3044206"/>
                  <a:pt x="0" y="2836680"/>
                </a:cubicBezTo>
                <a:lnTo>
                  <a:pt x="0" y="375759"/>
                </a:lnTo>
                <a:cubicBezTo>
                  <a:pt x="0" y="168233"/>
                  <a:pt x="168233" y="0"/>
                  <a:pt x="37575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5" name="Google Shape;135;p8"/>
          <p:cNvPicPr preferRelativeResize="0"/>
          <p:nvPr/>
        </p:nvPicPr>
        <p:blipFill rotWithShape="1">
          <a:blip r:embed="rId4">
            <a:alphaModFix/>
          </a:blip>
          <a:srcRect b="0" l="13669" r="13661" t="0"/>
          <a:stretch/>
        </p:blipFill>
        <p:spPr>
          <a:xfrm>
            <a:off x="3002722" y="3278091"/>
            <a:ext cx="3090912" cy="2834977"/>
          </a:xfrm>
          <a:custGeom>
            <a:rect b="b" l="l" r="r" t="t"/>
            <a:pathLst>
              <a:path extrusionOk="0" h="3212439" w="3502450">
                <a:moveTo>
                  <a:pt x="375759" y="0"/>
                </a:moveTo>
                <a:lnTo>
                  <a:pt x="3126691" y="0"/>
                </a:lnTo>
                <a:cubicBezTo>
                  <a:pt x="3334217" y="0"/>
                  <a:pt x="3502450" y="168233"/>
                  <a:pt x="3502450" y="375759"/>
                </a:cubicBezTo>
                <a:lnTo>
                  <a:pt x="3502450" y="2836680"/>
                </a:lnTo>
                <a:cubicBezTo>
                  <a:pt x="3502450" y="3044206"/>
                  <a:pt x="3334217" y="3212439"/>
                  <a:pt x="3126691" y="3212439"/>
                </a:cubicBezTo>
                <a:lnTo>
                  <a:pt x="375759" y="3212439"/>
                </a:lnTo>
                <a:cubicBezTo>
                  <a:pt x="168233" y="3212439"/>
                  <a:pt x="0" y="3044206"/>
                  <a:pt x="0" y="2836680"/>
                </a:cubicBezTo>
                <a:lnTo>
                  <a:pt x="0" y="375759"/>
                </a:lnTo>
                <a:cubicBezTo>
                  <a:pt x="0" y="168233"/>
                  <a:pt x="168233" y="0"/>
                  <a:pt x="375759" y="0"/>
                </a:cubicBezTo>
                <a:close/>
              </a:path>
            </a:pathLst>
          </a:custGeom>
          <a:noFill/>
          <a:ln>
            <a:noFill/>
          </a:ln>
        </p:spPr>
      </p:pic>
      <p:sp>
        <p:nvSpPr>
          <p:cNvPr id="136" name="Google Shape;136;p8"/>
          <p:cNvSpPr/>
          <p:nvPr/>
        </p:nvSpPr>
        <p:spPr>
          <a:xfrm>
            <a:off x="9566985" y="-1642479"/>
            <a:ext cx="4336938" cy="4336938"/>
          </a:xfrm>
          <a:prstGeom prst="ellipse">
            <a:avLst/>
          </a:prstGeom>
          <a:gradFill>
            <a:gsLst>
              <a:gs pos="0">
                <a:srgbClr val="FFA500">
                  <a:alpha val="28235"/>
                </a:srgbClr>
              </a:gs>
              <a:gs pos="15000">
                <a:srgbClr val="FFA500">
                  <a:alpha val="28235"/>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8"/>
          <p:cNvSpPr/>
          <p:nvPr/>
        </p:nvSpPr>
        <p:spPr>
          <a:xfrm>
            <a:off x="6449000" y="1396575"/>
            <a:ext cx="5294400" cy="17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Montserrat"/>
                <a:ea typeface="Montserrat"/>
                <a:cs typeface="Montserrat"/>
                <a:sym typeface="Montserrat"/>
              </a:rPr>
              <a:t>BUILDING RESILIENCE -</a:t>
            </a:r>
            <a:endParaRPr b="1" sz="3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accent4"/>
                </a:solidFill>
                <a:latin typeface="Montserrat"/>
                <a:ea typeface="Montserrat"/>
                <a:cs typeface="Montserrat"/>
                <a:sym typeface="Montserrat"/>
              </a:rPr>
              <a:t>DEVELOPING HEALTHY COPING MECHANISMS</a:t>
            </a:r>
            <a:endParaRPr b="1" sz="3200">
              <a:solidFill>
                <a:schemeClr val="accent4"/>
              </a:solidFill>
              <a:latin typeface="Montserrat"/>
              <a:ea typeface="Montserrat"/>
              <a:cs typeface="Montserrat"/>
              <a:sym typeface="Montserrat"/>
            </a:endParaRPr>
          </a:p>
        </p:txBody>
      </p:sp>
      <p:sp>
        <p:nvSpPr>
          <p:cNvPr id="138" name="Google Shape;138;p8"/>
          <p:cNvSpPr/>
          <p:nvPr/>
        </p:nvSpPr>
        <p:spPr>
          <a:xfrm>
            <a:off x="6566325" y="3428225"/>
            <a:ext cx="4630200" cy="22602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Teach </a:t>
            </a:r>
            <a:r>
              <a:rPr b="1" lang="en-US" sz="1500">
                <a:solidFill>
                  <a:schemeClr val="dk1"/>
                </a:solidFill>
                <a:latin typeface="Montserrat"/>
                <a:ea typeface="Montserrat"/>
                <a:cs typeface="Montserrat"/>
                <a:sym typeface="Montserrat"/>
              </a:rPr>
              <a:t>stress management</a:t>
            </a:r>
            <a:r>
              <a:rPr lang="en-US" sz="1500">
                <a:solidFill>
                  <a:schemeClr val="dk1"/>
                </a:solidFill>
                <a:latin typeface="Montserrat"/>
                <a:ea typeface="Montserrat"/>
                <a:cs typeface="Montserrat"/>
                <a:sym typeface="Montserrat"/>
              </a:rPr>
              <a:t> techniques (e.g., deep breathing, mindfulness)</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Encourage </a:t>
            </a:r>
            <a:r>
              <a:rPr b="1" lang="en-US" sz="1500">
                <a:solidFill>
                  <a:schemeClr val="dk1"/>
                </a:solidFill>
                <a:latin typeface="Montserrat"/>
                <a:ea typeface="Montserrat"/>
                <a:cs typeface="Montserrat"/>
                <a:sym typeface="Montserrat"/>
              </a:rPr>
              <a:t>healthy hobbies</a:t>
            </a:r>
            <a:r>
              <a:rPr lang="en-US" sz="1500">
                <a:solidFill>
                  <a:schemeClr val="dk1"/>
                </a:solidFill>
                <a:latin typeface="Montserrat"/>
                <a:ea typeface="Montserrat"/>
                <a:cs typeface="Montserrat"/>
                <a:sym typeface="Montserrat"/>
              </a:rPr>
              <a:t> and interests</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Promote </a:t>
            </a:r>
            <a:r>
              <a:rPr b="1" lang="en-US" sz="1500">
                <a:solidFill>
                  <a:schemeClr val="dk1"/>
                </a:solidFill>
                <a:latin typeface="Montserrat"/>
                <a:ea typeface="Montserrat"/>
                <a:cs typeface="Montserrat"/>
                <a:sym typeface="Montserrat"/>
              </a:rPr>
              <a:t>regular exercise</a:t>
            </a:r>
            <a:r>
              <a:rPr lang="en-US" sz="1500">
                <a:solidFill>
                  <a:schemeClr val="dk1"/>
                </a:solidFill>
                <a:latin typeface="Montserrat"/>
                <a:ea typeface="Montserrat"/>
                <a:cs typeface="Montserrat"/>
                <a:sym typeface="Montserrat"/>
              </a:rPr>
              <a:t> and proper nutrition</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Foster strong connections with</a:t>
            </a:r>
            <a:r>
              <a:rPr b="1" lang="en-US" sz="1500">
                <a:solidFill>
                  <a:schemeClr val="dk1"/>
                </a:solidFill>
                <a:latin typeface="Montserrat"/>
                <a:ea typeface="Montserrat"/>
                <a:cs typeface="Montserrat"/>
                <a:sym typeface="Montserrat"/>
              </a:rPr>
              <a:t> family and friends</a:t>
            </a:r>
            <a:endParaRPr b="1" sz="15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sz="1500">
              <a:solidFill>
                <a:srgbClr val="7F7F7F"/>
              </a:solidFill>
              <a:latin typeface="Montserrat"/>
              <a:ea typeface="Montserrat"/>
              <a:cs typeface="Montserrat"/>
              <a:sym typeface="Montserrat"/>
            </a:endParaRPr>
          </a:p>
        </p:txBody>
      </p:sp>
      <p:sp>
        <p:nvSpPr>
          <p:cNvPr id="139" name="Google Shape;139;p8"/>
          <p:cNvSpPr/>
          <p:nvPr/>
        </p:nvSpPr>
        <p:spPr>
          <a:xfrm>
            <a:off x="11196516" y="6237249"/>
            <a:ext cx="995484" cy="620752"/>
          </a:xfrm>
          <a:prstGeom prst="rect">
            <a:avLst/>
          </a:prstGeom>
          <a:solidFill>
            <a:srgbClr val="FFA5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8"/>
          <p:cNvSpPr/>
          <p:nvPr/>
        </p:nvSpPr>
        <p:spPr>
          <a:xfrm>
            <a:off x="-1647413" y="4115361"/>
            <a:ext cx="4336938" cy="4336938"/>
          </a:xfrm>
          <a:prstGeom prst="ellipse">
            <a:avLst/>
          </a:prstGeom>
          <a:gradFill>
            <a:gsLst>
              <a:gs pos="0">
                <a:srgbClr val="9343DD">
                  <a:alpha val="17254"/>
                </a:srgbClr>
              </a:gs>
              <a:gs pos="15000">
                <a:srgbClr val="9343DD">
                  <a:alpha val="17254"/>
                </a:srgbClr>
              </a:gs>
              <a:gs pos="69000">
                <a:srgbClr val="AB33ED">
                  <a:alpha val="0"/>
                </a:srgbClr>
              </a:gs>
              <a:gs pos="100000">
                <a:srgbClr val="AB33E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1" name="Google Shape;141;p8"/>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142" name="Google Shape;142;p8"/>
          <p:cNvSpPr txBox="1"/>
          <p:nvPr/>
        </p:nvSpPr>
        <p:spPr>
          <a:xfrm>
            <a:off x="9766622" y="234275"/>
            <a:ext cx="22728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Building resiliency</a:t>
            </a:r>
            <a:endParaRPr b="1" i="0" sz="1300" u="none" cap="none" strike="noStrike">
              <a:solidFill>
                <a:srgbClr val="0F334D"/>
              </a:solidFill>
              <a:latin typeface="Montserrat"/>
              <a:ea typeface="Montserrat"/>
              <a:cs typeface="Montserrat"/>
              <a:sym typeface="Montserrat"/>
            </a:endParaRPr>
          </a:p>
        </p:txBody>
      </p:sp>
      <p:pic>
        <p:nvPicPr>
          <p:cNvPr id="143" name="Google Shape;143;p8"/>
          <p:cNvPicPr preferRelativeResize="0"/>
          <p:nvPr/>
        </p:nvPicPr>
        <p:blipFill>
          <a:blip r:embed="rId5">
            <a:alphaModFix/>
          </a:blip>
          <a:stretch>
            <a:fillRect/>
          </a:stretch>
        </p:blipFill>
        <p:spPr>
          <a:xfrm>
            <a:off x="278425" y="234275"/>
            <a:ext cx="1707173" cy="59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p:nvPr/>
        </p:nvSpPr>
        <p:spPr>
          <a:xfrm>
            <a:off x="8540962" y="4069465"/>
            <a:ext cx="4119951" cy="4119951"/>
          </a:xfrm>
          <a:prstGeom prst="ellipse">
            <a:avLst/>
          </a:prstGeom>
          <a:gradFill>
            <a:gsLst>
              <a:gs pos="0">
                <a:srgbClr val="FFB328">
                  <a:alpha val="36470"/>
                </a:srgbClr>
              </a:gs>
              <a:gs pos="15000">
                <a:srgbClr val="FFB328">
                  <a:alpha val="36470"/>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9"/>
          <p:cNvSpPr/>
          <p:nvPr/>
        </p:nvSpPr>
        <p:spPr>
          <a:xfrm>
            <a:off x="995484" y="3568017"/>
            <a:ext cx="10201032" cy="2669232"/>
          </a:xfrm>
          <a:prstGeom prst="roundRect">
            <a:avLst>
              <a:gd fmla="val 6469" name="adj"/>
            </a:avLst>
          </a:prstGeom>
          <a:solidFill>
            <a:schemeClr val="lt1"/>
          </a:solidFill>
          <a:ln>
            <a:noFill/>
          </a:ln>
          <a:effectLst>
            <a:outerShdw blurRad="381000" sx="103000" rotWithShape="0" algn="t" dir="5400000" dist="38100" sy="103000">
              <a:srgbClr val="000000">
                <a:alpha val="431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9"/>
          <p:cNvSpPr/>
          <p:nvPr/>
        </p:nvSpPr>
        <p:spPr>
          <a:xfrm>
            <a:off x="6938813" y="-1298105"/>
            <a:ext cx="3684848" cy="3684848"/>
          </a:xfrm>
          <a:prstGeom prst="ellipse">
            <a:avLst/>
          </a:prstGeom>
          <a:gradFill>
            <a:gsLst>
              <a:gs pos="0">
                <a:srgbClr val="9343DD">
                  <a:alpha val="14509"/>
                </a:srgbClr>
              </a:gs>
              <a:gs pos="15000">
                <a:srgbClr val="9343DD">
                  <a:alpha val="14509"/>
                </a:srgbClr>
              </a:gs>
              <a:gs pos="69000">
                <a:srgbClr val="9343DD">
                  <a:alpha val="0"/>
                </a:srgbClr>
              </a:gs>
              <a:gs pos="100000">
                <a:srgbClr val="9343D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9"/>
          <p:cNvSpPr txBox="1"/>
          <p:nvPr/>
        </p:nvSpPr>
        <p:spPr>
          <a:xfrm>
            <a:off x="6830225" y="4347525"/>
            <a:ext cx="41199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a:solidFill>
                  <a:schemeClr val="dk1"/>
                </a:solidFill>
                <a:latin typeface="Montserrat"/>
                <a:ea typeface="Montserrat"/>
                <a:cs typeface="Montserrat"/>
                <a:sym typeface="Montserrat"/>
              </a:rPr>
              <a:t>Foster self-worth and confidence</a:t>
            </a:r>
            <a:endParaRPr b="1">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a:solidFill>
                <a:srgbClr val="242F2F"/>
              </a:solidFill>
              <a:latin typeface="Montserrat"/>
              <a:ea typeface="Montserrat"/>
              <a:cs typeface="Montserrat"/>
              <a:sym typeface="Montserrat"/>
            </a:endParaRPr>
          </a:p>
        </p:txBody>
      </p:sp>
      <p:sp>
        <p:nvSpPr>
          <p:cNvPr id="152" name="Google Shape;152;p9"/>
          <p:cNvSpPr txBox="1"/>
          <p:nvPr/>
        </p:nvSpPr>
        <p:spPr>
          <a:xfrm>
            <a:off x="1902175" y="4347525"/>
            <a:ext cx="39723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a:solidFill>
                  <a:schemeClr val="dk1"/>
                </a:solidFill>
                <a:latin typeface="Montserrat"/>
                <a:ea typeface="Montserrat"/>
                <a:cs typeface="Montserrat"/>
                <a:sym typeface="Montserrat"/>
              </a:rPr>
              <a:t>Set realistic and achievable goals</a:t>
            </a:r>
            <a:endParaRPr b="1">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a:solidFill>
                <a:srgbClr val="242F2F"/>
              </a:solidFill>
              <a:latin typeface="Montserrat"/>
              <a:ea typeface="Montserrat"/>
              <a:cs typeface="Montserrat"/>
              <a:sym typeface="Montserrat"/>
            </a:endParaRPr>
          </a:p>
        </p:txBody>
      </p:sp>
      <p:sp>
        <p:nvSpPr>
          <p:cNvPr id="153" name="Google Shape;153;p9"/>
          <p:cNvSpPr/>
          <p:nvPr/>
        </p:nvSpPr>
        <p:spPr>
          <a:xfrm>
            <a:off x="0" y="6237249"/>
            <a:ext cx="995484" cy="620751"/>
          </a:xfrm>
          <a:prstGeom prst="rect">
            <a:avLst/>
          </a:prstGeom>
          <a:solidFill>
            <a:srgbClr val="9343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9"/>
          <p:cNvSpPr txBox="1"/>
          <p:nvPr/>
        </p:nvSpPr>
        <p:spPr>
          <a:xfrm>
            <a:off x="6766850" y="5151700"/>
            <a:ext cx="4611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a:solidFill>
                  <a:schemeClr val="dk1"/>
                </a:solidFill>
                <a:latin typeface="Montserrat"/>
                <a:ea typeface="Montserrat"/>
                <a:cs typeface="Montserrat"/>
                <a:sym typeface="Montserrat"/>
              </a:rPr>
              <a:t>Encourage responsibility and accountability</a:t>
            </a:r>
            <a:endParaRPr b="1">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a:solidFill>
                <a:srgbClr val="242F2F"/>
              </a:solidFill>
              <a:latin typeface="Montserrat"/>
              <a:ea typeface="Montserrat"/>
              <a:cs typeface="Montserrat"/>
              <a:sym typeface="Montserrat"/>
            </a:endParaRPr>
          </a:p>
        </p:txBody>
      </p:sp>
      <p:sp>
        <p:nvSpPr>
          <p:cNvPr id="155" name="Google Shape;155;p9"/>
          <p:cNvSpPr txBox="1"/>
          <p:nvPr/>
        </p:nvSpPr>
        <p:spPr>
          <a:xfrm>
            <a:off x="1838775" y="5151700"/>
            <a:ext cx="45498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a:solidFill>
                  <a:schemeClr val="dk1"/>
                </a:solidFill>
                <a:latin typeface="Montserrat"/>
                <a:ea typeface="Montserrat"/>
                <a:cs typeface="Montserrat"/>
                <a:sym typeface="Montserrat"/>
              </a:rPr>
              <a:t>Celebrate accomplishments and progress</a:t>
            </a:r>
            <a:endParaRPr b="1">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a:solidFill>
                <a:srgbClr val="242F2F"/>
              </a:solidFill>
              <a:latin typeface="Montserrat"/>
              <a:ea typeface="Montserrat"/>
              <a:cs typeface="Montserrat"/>
              <a:sym typeface="Montserrat"/>
            </a:endParaRPr>
          </a:p>
        </p:txBody>
      </p:sp>
      <p:cxnSp>
        <p:nvCxnSpPr>
          <p:cNvPr id="156" name="Google Shape;156;p9"/>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pic>
        <p:nvPicPr>
          <p:cNvPr id="157" name="Google Shape;157;p9"/>
          <p:cNvPicPr preferRelativeResize="0"/>
          <p:nvPr/>
        </p:nvPicPr>
        <p:blipFill rotWithShape="1">
          <a:blip r:embed="rId3">
            <a:alphaModFix/>
          </a:blip>
          <a:srcRect b="0" l="16966" r="16966" t="0"/>
          <a:stretch/>
        </p:blipFill>
        <p:spPr>
          <a:xfrm>
            <a:off x="8160977" y="0"/>
            <a:ext cx="4038599" cy="4077112"/>
          </a:xfrm>
          <a:custGeom>
            <a:rect b="b" l="l" r="r" t="t"/>
            <a:pathLst>
              <a:path extrusionOk="0" h="6154132" w="6095999">
                <a:moveTo>
                  <a:pt x="1817462" y="0"/>
                </a:moveTo>
                <a:lnTo>
                  <a:pt x="6095999" y="0"/>
                </a:lnTo>
                <a:lnTo>
                  <a:pt x="6095999" y="4927350"/>
                </a:lnTo>
                <a:lnTo>
                  <a:pt x="6078030" y="4943467"/>
                </a:lnTo>
                <a:cubicBezTo>
                  <a:pt x="5445618" y="5495645"/>
                  <a:pt x="4482193" y="6144960"/>
                  <a:pt x="3243943" y="6154058"/>
                </a:cubicBezTo>
                <a:cubicBezTo>
                  <a:pt x="1592943" y="6166189"/>
                  <a:pt x="0" y="4701695"/>
                  <a:pt x="0" y="2910115"/>
                </a:cubicBezTo>
                <a:cubicBezTo>
                  <a:pt x="0" y="1678404"/>
                  <a:pt x="686469" y="607026"/>
                  <a:pt x="1697688" y="57698"/>
                </a:cubicBezTo>
                <a:close/>
              </a:path>
            </a:pathLst>
          </a:custGeom>
          <a:noFill/>
          <a:ln>
            <a:noFill/>
          </a:ln>
        </p:spPr>
      </p:pic>
      <p:sp>
        <p:nvSpPr>
          <p:cNvPr id="158" name="Google Shape;158;p9"/>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chemeClr val="lt1"/>
                </a:solidFill>
                <a:latin typeface="Montserrat"/>
                <a:ea typeface="Montserrat"/>
                <a:cs typeface="Montserrat"/>
                <a:sym typeface="Montserrat"/>
              </a:rPr>
              <a:t>Building resiliency</a:t>
            </a:r>
            <a:endParaRPr b="1" i="0" sz="1300" u="none" cap="none" strike="noStrike">
              <a:solidFill>
                <a:schemeClr val="lt1"/>
              </a:solidFill>
              <a:latin typeface="Montserrat"/>
              <a:ea typeface="Montserrat"/>
              <a:cs typeface="Montserrat"/>
              <a:sym typeface="Montserrat"/>
            </a:endParaRPr>
          </a:p>
        </p:txBody>
      </p:sp>
      <p:sp>
        <p:nvSpPr>
          <p:cNvPr descr="Playground with solid fill" id="159" name="Google Shape;159;p9"/>
          <p:cNvSpPr/>
          <p:nvPr/>
        </p:nvSpPr>
        <p:spPr>
          <a:xfrm>
            <a:off x="1442606" y="5167972"/>
            <a:ext cx="361570" cy="315096"/>
          </a:xfrm>
          <a:custGeom>
            <a:rect b="b" l="l" r="r" t="t"/>
            <a:pathLst>
              <a:path extrusionOk="0" h="763868" w="876534">
                <a:moveTo>
                  <a:pt x="219309" y="571496"/>
                </a:moveTo>
                <a:lnTo>
                  <a:pt x="219309" y="763634"/>
                </a:lnTo>
                <a:lnTo>
                  <a:pt x="276459" y="763634"/>
                </a:lnTo>
                <a:lnTo>
                  <a:pt x="276459" y="592184"/>
                </a:lnTo>
                <a:lnTo>
                  <a:pt x="524109" y="592184"/>
                </a:lnTo>
                <a:lnTo>
                  <a:pt x="524109" y="763634"/>
                </a:lnTo>
                <a:lnTo>
                  <a:pt x="581259" y="763634"/>
                </a:lnTo>
                <a:lnTo>
                  <a:pt x="581259" y="570372"/>
                </a:lnTo>
                <a:lnTo>
                  <a:pt x="771350" y="755528"/>
                </a:lnTo>
                <a:cubicBezTo>
                  <a:pt x="776684" y="760725"/>
                  <a:pt x="783838" y="763633"/>
                  <a:pt x="791285" y="763634"/>
                </a:cubicBezTo>
                <a:lnTo>
                  <a:pt x="847959" y="763634"/>
                </a:lnTo>
                <a:cubicBezTo>
                  <a:pt x="863741" y="763634"/>
                  <a:pt x="876534" y="750841"/>
                  <a:pt x="876534" y="735059"/>
                </a:cubicBezTo>
                <a:cubicBezTo>
                  <a:pt x="876534" y="719277"/>
                  <a:pt x="863741" y="706484"/>
                  <a:pt x="847959" y="706484"/>
                </a:cubicBezTo>
                <a:lnTo>
                  <a:pt x="802906" y="706484"/>
                </a:lnTo>
                <a:lnTo>
                  <a:pt x="581259" y="490600"/>
                </a:lnTo>
                <a:lnTo>
                  <a:pt x="581259" y="249284"/>
                </a:lnTo>
                <a:lnTo>
                  <a:pt x="611472" y="249284"/>
                </a:lnTo>
                <a:cubicBezTo>
                  <a:pt x="621994" y="249282"/>
                  <a:pt x="630521" y="240751"/>
                  <a:pt x="630519" y="230230"/>
                </a:cubicBezTo>
                <a:cubicBezTo>
                  <a:pt x="630518" y="225180"/>
                  <a:pt x="628511" y="220338"/>
                  <a:pt x="624941" y="216766"/>
                </a:cubicBezTo>
                <a:lnTo>
                  <a:pt x="413752" y="5578"/>
                </a:lnTo>
                <a:cubicBezTo>
                  <a:pt x="406313" y="-1859"/>
                  <a:pt x="394255" y="-1859"/>
                  <a:pt x="386816" y="5578"/>
                </a:cubicBezTo>
                <a:lnTo>
                  <a:pt x="175627" y="216766"/>
                </a:lnTo>
                <a:cubicBezTo>
                  <a:pt x="168189" y="224207"/>
                  <a:pt x="168191" y="236268"/>
                  <a:pt x="175631" y="243706"/>
                </a:cubicBezTo>
                <a:cubicBezTo>
                  <a:pt x="179203" y="247277"/>
                  <a:pt x="184046" y="249283"/>
                  <a:pt x="189096" y="249284"/>
                </a:cubicBezTo>
                <a:lnTo>
                  <a:pt x="219309" y="249284"/>
                </a:lnTo>
                <a:lnTo>
                  <a:pt x="219309" y="312835"/>
                </a:lnTo>
                <a:lnTo>
                  <a:pt x="5816" y="526328"/>
                </a:lnTo>
                <a:cubicBezTo>
                  <a:pt x="-1656" y="533690"/>
                  <a:pt x="-1745" y="545716"/>
                  <a:pt x="5617" y="553188"/>
                </a:cubicBezTo>
                <a:cubicBezTo>
                  <a:pt x="11737" y="559399"/>
                  <a:pt x="21302" y="560645"/>
                  <a:pt x="28809" y="556208"/>
                </a:cubicBezTo>
                <a:lnTo>
                  <a:pt x="28809" y="708123"/>
                </a:lnTo>
                <a:lnTo>
                  <a:pt x="5816" y="731116"/>
                </a:lnTo>
                <a:cubicBezTo>
                  <a:pt x="-1752" y="738425"/>
                  <a:pt x="-1962" y="750485"/>
                  <a:pt x="5348" y="758053"/>
                </a:cubicBezTo>
                <a:cubicBezTo>
                  <a:pt x="12657" y="765620"/>
                  <a:pt x="24717" y="765830"/>
                  <a:pt x="32284" y="758521"/>
                </a:cubicBezTo>
                <a:cubicBezTo>
                  <a:pt x="32443" y="758368"/>
                  <a:pt x="32599" y="758212"/>
                  <a:pt x="32752" y="758053"/>
                </a:cubicBezTo>
                <a:close/>
                <a:moveTo>
                  <a:pt x="85959" y="500058"/>
                </a:moveTo>
                <a:lnTo>
                  <a:pt x="124059" y="461958"/>
                </a:lnTo>
                <a:lnTo>
                  <a:pt x="124059" y="612873"/>
                </a:lnTo>
                <a:lnTo>
                  <a:pt x="85959" y="650973"/>
                </a:lnTo>
                <a:close/>
                <a:moveTo>
                  <a:pt x="181209" y="555723"/>
                </a:moveTo>
                <a:lnTo>
                  <a:pt x="181209" y="404808"/>
                </a:lnTo>
                <a:lnTo>
                  <a:pt x="219309" y="366708"/>
                </a:lnTo>
                <a:lnTo>
                  <a:pt x="219309" y="517623"/>
                </a:lnTo>
                <a:close/>
                <a:moveTo>
                  <a:pt x="400284" y="487409"/>
                </a:moveTo>
                <a:cubicBezTo>
                  <a:pt x="352939" y="487409"/>
                  <a:pt x="314559" y="449029"/>
                  <a:pt x="314559" y="401684"/>
                </a:cubicBezTo>
                <a:cubicBezTo>
                  <a:pt x="314559" y="354339"/>
                  <a:pt x="352939" y="315959"/>
                  <a:pt x="400284" y="315959"/>
                </a:cubicBezTo>
                <a:cubicBezTo>
                  <a:pt x="447629" y="315959"/>
                  <a:pt x="486009" y="354339"/>
                  <a:pt x="486009" y="401684"/>
                </a:cubicBezTo>
                <a:cubicBezTo>
                  <a:pt x="486009" y="449029"/>
                  <a:pt x="447629" y="487409"/>
                  <a:pt x="400284" y="487409"/>
                </a:cubicBezTo>
                <a:close/>
              </a:path>
            </a:pathLst>
          </a:custGeom>
          <a:gradFill>
            <a:gsLst>
              <a:gs pos="0">
                <a:srgbClr val="FFA500"/>
              </a:gs>
              <a:gs pos="13000">
                <a:srgbClr val="FFA500"/>
              </a:gs>
              <a:gs pos="66000">
                <a:srgbClr val="FFA500">
                  <a:alpha val="60000"/>
                </a:srgbClr>
              </a:gs>
              <a:gs pos="100000">
                <a:srgbClr val="FFA500">
                  <a:alpha val="60000"/>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160" name="Google Shape;160;p9"/>
          <p:cNvSpPr/>
          <p:nvPr/>
        </p:nvSpPr>
        <p:spPr>
          <a:xfrm>
            <a:off x="6365387" y="4349947"/>
            <a:ext cx="317940" cy="335632"/>
          </a:xfrm>
          <a:custGeom>
            <a:rect b="b" l="l" r="r" t="t"/>
            <a:pathLst>
              <a:path extrusionOk="0" h="803910" w="761533">
                <a:moveTo>
                  <a:pt x="628183" y="670560"/>
                </a:moveTo>
                <a:lnTo>
                  <a:pt x="677713" y="670560"/>
                </a:lnTo>
                <a:lnTo>
                  <a:pt x="677713" y="685800"/>
                </a:lnTo>
                <a:lnTo>
                  <a:pt x="628183" y="685800"/>
                </a:lnTo>
                <a:close/>
                <a:moveTo>
                  <a:pt x="628183" y="640080"/>
                </a:moveTo>
                <a:lnTo>
                  <a:pt x="699620" y="640080"/>
                </a:lnTo>
                <a:lnTo>
                  <a:pt x="699620" y="655320"/>
                </a:lnTo>
                <a:lnTo>
                  <a:pt x="628183" y="655320"/>
                </a:lnTo>
                <a:close/>
                <a:moveTo>
                  <a:pt x="102403" y="640080"/>
                </a:moveTo>
                <a:lnTo>
                  <a:pt x="99545" y="641033"/>
                </a:lnTo>
                <a:cubicBezTo>
                  <a:pt x="71923" y="647700"/>
                  <a:pt x="71923" y="647700"/>
                  <a:pt x="80495" y="680085"/>
                </a:cubicBezTo>
                <a:cubicBezTo>
                  <a:pt x="89068" y="712470"/>
                  <a:pt x="89068" y="712470"/>
                  <a:pt x="117643" y="704850"/>
                </a:cubicBezTo>
                <a:cubicBezTo>
                  <a:pt x="136693" y="701040"/>
                  <a:pt x="149075" y="681990"/>
                  <a:pt x="144313" y="663893"/>
                </a:cubicBezTo>
                <a:cubicBezTo>
                  <a:pt x="141455" y="652463"/>
                  <a:pt x="131930" y="643890"/>
                  <a:pt x="120500" y="641033"/>
                </a:cubicBezTo>
                <a:lnTo>
                  <a:pt x="118595" y="640080"/>
                </a:lnTo>
                <a:cubicBezTo>
                  <a:pt x="113833" y="639127"/>
                  <a:pt x="108118" y="639127"/>
                  <a:pt x="102403" y="640080"/>
                </a:cubicBezTo>
                <a:close/>
                <a:moveTo>
                  <a:pt x="628183" y="609600"/>
                </a:moveTo>
                <a:lnTo>
                  <a:pt x="699620" y="609600"/>
                </a:lnTo>
                <a:lnTo>
                  <a:pt x="699620" y="624840"/>
                </a:lnTo>
                <a:lnTo>
                  <a:pt x="628183" y="624840"/>
                </a:lnTo>
                <a:close/>
                <a:moveTo>
                  <a:pt x="596751" y="558165"/>
                </a:moveTo>
                <a:lnTo>
                  <a:pt x="596751" y="758190"/>
                </a:lnTo>
                <a:lnTo>
                  <a:pt x="730101" y="758190"/>
                </a:lnTo>
                <a:lnTo>
                  <a:pt x="730101" y="558165"/>
                </a:lnTo>
                <a:close/>
                <a:moveTo>
                  <a:pt x="443398" y="558165"/>
                </a:moveTo>
                <a:lnTo>
                  <a:pt x="443398" y="758190"/>
                </a:lnTo>
                <a:lnTo>
                  <a:pt x="576748" y="758190"/>
                </a:lnTo>
                <a:lnTo>
                  <a:pt x="576748" y="558165"/>
                </a:lnTo>
                <a:close/>
                <a:moveTo>
                  <a:pt x="412918" y="527685"/>
                </a:moveTo>
                <a:lnTo>
                  <a:pt x="761533" y="527685"/>
                </a:lnTo>
                <a:lnTo>
                  <a:pt x="761533" y="788670"/>
                </a:lnTo>
                <a:lnTo>
                  <a:pt x="628183" y="788670"/>
                </a:lnTo>
                <a:cubicBezTo>
                  <a:pt x="628183" y="797243"/>
                  <a:pt x="621516" y="803910"/>
                  <a:pt x="612943" y="803910"/>
                </a:cubicBezTo>
                <a:lnTo>
                  <a:pt x="561508" y="803910"/>
                </a:lnTo>
                <a:cubicBezTo>
                  <a:pt x="552936" y="803910"/>
                  <a:pt x="546268" y="797243"/>
                  <a:pt x="546268" y="788670"/>
                </a:cubicBezTo>
                <a:lnTo>
                  <a:pt x="412918" y="788670"/>
                </a:lnTo>
                <a:close/>
                <a:moveTo>
                  <a:pt x="365293" y="373380"/>
                </a:moveTo>
                <a:lnTo>
                  <a:pt x="365293" y="375285"/>
                </a:lnTo>
                <a:cubicBezTo>
                  <a:pt x="365293" y="389573"/>
                  <a:pt x="358625" y="403860"/>
                  <a:pt x="348148" y="412433"/>
                </a:cubicBezTo>
                <a:cubicBezTo>
                  <a:pt x="371960" y="420053"/>
                  <a:pt x="397678" y="422910"/>
                  <a:pt x="422443" y="422910"/>
                </a:cubicBezTo>
                <a:cubicBezTo>
                  <a:pt x="448160" y="422910"/>
                  <a:pt x="472925" y="420053"/>
                  <a:pt x="496738" y="412433"/>
                </a:cubicBezTo>
                <a:cubicBezTo>
                  <a:pt x="486260" y="402908"/>
                  <a:pt x="479593" y="389573"/>
                  <a:pt x="479593" y="375285"/>
                </a:cubicBezTo>
                <a:lnTo>
                  <a:pt x="479593" y="373380"/>
                </a:lnTo>
                <a:cubicBezTo>
                  <a:pt x="443398" y="388620"/>
                  <a:pt x="401488" y="388620"/>
                  <a:pt x="365293" y="373380"/>
                </a:cubicBezTo>
                <a:close/>
                <a:moveTo>
                  <a:pt x="457685" y="118110"/>
                </a:moveTo>
                <a:cubicBezTo>
                  <a:pt x="442445" y="162878"/>
                  <a:pt x="331003" y="155258"/>
                  <a:pt x="308143" y="196215"/>
                </a:cubicBezTo>
                <a:lnTo>
                  <a:pt x="308143" y="232410"/>
                </a:lnTo>
                <a:cubicBezTo>
                  <a:pt x="308143" y="295275"/>
                  <a:pt x="359578" y="346710"/>
                  <a:pt x="422443" y="346710"/>
                </a:cubicBezTo>
                <a:cubicBezTo>
                  <a:pt x="485308" y="346710"/>
                  <a:pt x="536743" y="295275"/>
                  <a:pt x="536743" y="232410"/>
                </a:cubicBezTo>
                <a:lnTo>
                  <a:pt x="536743" y="205740"/>
                </a:lnTo>
                <a:cubicBezTo>
                  <a:pt x="522455" y="160020"/>
                  <a:pt x="475783" y="150495"/>
                  <a:pt x="457685" y="118110"/>
                </a:cubicBezTo>
                <a:close/>
                <a:moveTo>
                  <a:pt x="420538" y="0"/>
                </a:moveTo>
                <a:lnTo>
                  <a:pt x="425300" y="0"/>
                </a:lnTo>
                <a:cubicBezTo>
                  <a:pt x="594845" y="4763"/>
                  <a:pt x="620563" y="245745"/>
                  <a:pt x="594845" y="300990"/>
                </a:cubicBezTo>
                <a:cubicBezTo>
                  <a:pt x="581510" y="331470"/>
                  <a:pt x="546268" y="350520"/>
                  <a:pt x="517693" y="360998"/>
                </a:cubicBezTo>
                <a:lnTo>
                  <a:pt x="517693" y="375285"/>
                </a:lnTo>
                <a:cubicBezTo>
                  <a:pt x="517693" y="380048"/>
                  <a:pt x="520550" y="382905"/>
                  <a:pt x="523408" y="384810"/>
                </a:cubicBezTo>
                <a:lnTo>
                  <a:pt x="553888" y="397193"/>
                </a:lnTo>
                <a:cubicBezTo>
                  <a:pt x="611038" y="418148"/>
                  <a:pt x="652948" y="440055"/>
                  <a:pt x="682476" y="465773"/>
                </a:cubicBezTo>
                <a:cubicBezTo>
                  <a:pt x="696763" y="477203"/>
                  <a:pt x="707241" y="491490"/>
                  <a:pt x="712955" y="508635"/>
                </a:cubicBezTo>
                <a:lnTo>
                  <a:pt x="492928" y="508635"/>
                </a:lnTo>
                <a:lnTo>
                  <a:pt x="495785" y="452437"/>
                </a:lnTo>
                <a:cubicBezTo>
                  <a:pt x="448160" y="463868"/>
                  <a:pt x="397678" y="463868"/>
                  <a:pt x="349100" y="452437"/>
                </a:cubicBezTo>
                <a:lnTo>
                  <a:pt x="364340" y="754380"/>
                </a:lnTo>
                <a:cubicBezTo>
                  <a:pt x="283378" y="750570"/>
                  <a:pt x="208130" y="740093"/>
                  <a:pt x="162410" y="721995"/>
                </a:cubicBezTo>
                <a:cubicBezTo>
                  <a:pt x="152885" y="730568"/>
                  <a:pt x="141455" y="737235"/>
                  <a:pt x="128120" y="740093"/>
                </a:cubicBezTo>
                <a:cubicBezTo>
                  <a:pt x="117643" y="742950"/>
                  <a:pt x="108118" y="744855"/>
                  <a:pt x="97640" y="744855"/>
                </a:cubicBezTo>
                <a:cubicBezTo>
                  <a:pt x="74780" y="744855"/>
                  <a:pt x="56683" y="732473"/>
                  <a:pt x="45253" y="687705"/>
                </a:cubicBezTo>
                <a:cubicBezTo>
                  <a:pt x="30965" y="632460"/>
                  <a:pt x="49063" y="615315"/>
                  <a:pt x="78590" y="605790"/>
                </a:cubicBezTo>
                <a:lnTo>
                  <a:pt x="485" y="350520"/>
                </a:lnTo>
                <a:cubicBezTo>
                  <a:pt x="-1420" y="343853"/>
                  <a:pt x="2390" y="335280"/>
                  <a:pt x="10010" y="333375"/>
                </a:cubicBezTo>
                <a:cubicBezTo>
                  <a:pt x="17630" y="331470"/>
                  <a:pt x="25250" y="335280"/>
                  <a:pt x="28108" y="342900"/>
                </a:cubicBezTo>
                <a:lnTo>
                  <a:pt x="106213" y="600075"/>
                </a:lnTo>
                <a:cubicBezTo>
                  <a:pt x="112880" y="599123"/>
                  <a:pt x="120500" y="599123"/>
                  <a:pt x="128120" y="601027"/>
                </a:cubicBezTo>
                <a:lnTo>
                  <a:pt x="128120" y="536258"/>
                </a:lnTo>
                <a:cubicBezTo>
                  <a:pt x="129073" y="508635"/>
                  <a:pt x="141455" y="482918"/>
                  <a:pt x="163363" y="464820"/>
                </a:cubicBezTo>
                <a:cubicBezTo>
                  <a:pt x="192890" y="439103"/>
                  <a:pt x="233848" y="417195"/>
                  <a:pt x="291950" y="396240"/>
                </a:cubicBezTo>
                <a:lnTo>
                  <a:pt x="321478" y="383858"/>
                </a:lnTo>
                <a:cubicBezTo>
                  <a:pt x="325288" y="382905"/>
                  <a:pt x="327193" y="379095"/>
                  <a:pt x="327193" y="375285"/>
                </a:cubicBezTo>
                <a:lnTo>
                  <a:pt x="327193" y="360998"/>
                </a:lnTo>
                <a:cubicBezTo>
                  <a:pt x="298618" y="349568"/>
                  <a:pt x="264328" y="330518"/>
                  <a:pt x="250040" y="300990"/>
                </a:cubicBezTo>
                <a:cubicBezTo>
                  <a:pt x="225275" y="246698"/>
                  <a:pt x="250040" y="4763"/>
                  <a:pt x="420538" y="0"/>
                </a:cubicBezTo>
                <a:close/>
              </a:path>
            </a:pathLst>
          </a:custGeom>
          <a:gradFill>
            <a:gsLst>
              <a:gs pos="0">
                <a:srgbClr val="9343DD"/>
              </a:gs>
              <a:gs pos="55000">
                <a:srgbClr val="9343DD"/>
              </a:gs>
              <a:gs pos="95000">
                <a:srgbClr val="AB33ED">
                  <a:alpha val="20000"/>
                </a:srgbClr>
              </a:gs>
              <a:gs pos="100000">
                <a:srgbClr val="AB33ED">
                  <a:alpha val="20000"/>
                </a:srgbClr>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9"/>
          <p:cNvSpPr/>
          <p:nvPr/>
        </p:nvSpPr>
        <p:spPr>
          <a:xfrm>
            <a:off x="6380539" y="5207021"/>
            <a:ext cx="302228" cy="302228"/>
          </a:xfrm>
          <a:custGeom>
            <a:rect b="b" l="l" r="r" t="t"/>
            <a:pathLst>
              <a:path extrusionOk="0" h="723900" w="723900">
                <a:moveTo>
                  <a:pt x="361950" y="247650"/>
                </a:moveTo>
                <a:lnTo>
                  <a:pt x="485775" y="342900"/>
                </a:lnTo>
                <a:lnTo>
                  <a:pt x="438150" y="485775"/>
                </a:lnTo>
                <a:lnTo>
                  <a:pt x="361950" y="485775"/>
                </a:lnTo>
                <a:lnTo>
                  <a:pt x="285750" y="485775"/>
                </a:lnTo>
                <a:lnTo>
                  <a:pt x="238125" y="342900"/>
                </a:lnTo>
                <a:close/>
                <a:moveTo>
                  <a:pt x="475298" y="58103"/>
                </a:moveTo>
                <a:lnTo>
                  <a:pt x="485775" y="85725"/>
                </a:lnTo>
                <a:lnTo>
                  <a:pt x="361950" y="133350"/>
                </a:lnTo>
                <a:lnTo>
                  <a:pt x="238125" y="85725"/>
                </a:lnTo>
                <a:lnTo>
                  <a:pt x="250508" y="59055"/>
                </a:lnTo>
                <a:cubicBezTo>
                  <a:pt x="194310" y="79057"/>
                  <a:pt x="145733" y="115253"/>
                  <a:pt x="109538" y="160973"/>
                </a:cubicBezTo>
                <a:lnTo>
                  <a:pt x="138113" y="159068"/>
                </a:lnTo>
                <a:lnTo>
                  <a:pt x="144780" y="291465"/>
                </a:lnTo>
                <a:lnTo>
                  <a:pt x="60960" y="394335"/>
                </a:lnTo>
                <a:lnTo>
                  <a:pt x="38100" y="375285"/>
                </a:lnTo>
                <a:cubicBezTo>
                  <a:pt x="40005" y="436245"/>
                  <a:pt x="60007" y="493395"/>
                  <a:pt x="91440" y="541020"/>
                </a:cubicBezTo>
                <a:lnTo>
                  <a:pt x="99060" y="512445"/>
                </a:lnTo>
                <a:lnTo>
                  <a:pt x="227648" y="546735"/>
                </a:lnTo>
                <a:lnTo>
                  <a:pt x="300038" y="658178"/>
                </a:lnTo>
                <a:lnTo>
                  <a:pt x="275273" y="673418"/>
                </a:lnTo>
                <a:cubicBezTo>
                  <a:pt x="302895" y="681990"/>
                  <a:pt x="334328" y="684848"/>
                  <a:pt x="363855" y="684848"/>
                </a:cubicBezTo>
                <a:cubicBezTo>
                  <a:pt x="393383" y="684848"/>
                  <a:pt x="422910" y="680085"/>
                  <a:pt x="450533" y="672465"/>
                </a:cubicBezTo>
                <a:lnTo>
                  <a:pt x="425768" y="657225"/>
                </a:lnTo>
                <a:lnTo>
                  <a:pt x="498158" y="545783"/>
                </a:lnTo>
                <a:lnTo>
                  <a:pt x="626745" y="511493"/>
                </a:lnTo>
                <a:lnTo>
                  <a:pt x="634365" y="540068"/>
                </a:lnTo>
                <a:cubicBezTo>
                  <a:pt x="665798" y="491490"/>
                  <a:pt x="684848" y="435293"/>
                  <a:pt x="687705" y="374333"/>
                </a:cubicBezTo>
                <a:lnTo>
                  <a:pt x="664845" y="393383"/>
                </a:lnTo>
                <a:lnTo>
                  <a:pt x="581025" y="290513"/>
                </a:lnTo>
                <a:lnTo>
                  <a:pt x="587693" y="158115"/>
                </a:lnTo>
                <a:lnTo>
                  <a:pt x="616268" y="160020"/>
                </a:lnTo>
                <a:cubicBezTo>
                  <a:pt x="579120" y="114300"/>
                  <a:pt x="531495" y="79057"/>
                  <a:pt x="475298" y="58103"/>
                </a:cubicBezTo>
                <a:close/>
                <a:moveTo>
                  <a:pt x="361950" y="0"/>
                </a:moveTo>
                <a:cubicBezTo>
                  <a:pt x="561975" y="0"/>
                  <a:pt x="723900" y="161925"/>
                  <a:pt x="723900" y="361950"/>
                </a:cubicBezTo>
                <a:cubicBezTo>
                  <a:pt x="723900" y="561975"/>
                  <a:pt x="561975" y="723900"/>
                  <a:pt x="361950" y="723900"/>
                </a:cubicBezTo>
                <a:cubicBezTo>
                  <a:pt x="161925" y="723900"/>
                  <a:pt x="0" y="561975"/>
                  <a:pt x="0" y="361950"/>
                </a:cubicBezTo>
                <a:cubicBezTo>
                  <a:pt x="0" y="161925"/>
                  <a:pt x="161925" y="0"/>
                  <a:pt x="361950" y="0"/>
                </a:cubicBezTo>
                <a:close/>
              </a:path>
            </a:pathLst>
          </a:custGeom>
          <a:gradFill>
            <a:gsLst>
              <a:gs pos="0">
                <a:srgbClr val="9343DD"/>
              </a:gs>
              <a:gs pos="55000">
                <a:srgbClr val="9343DD"/>
              </a:gs>
              <a:gs pos="95000">
                <a:srgbClr val="AB33ED">
                  <a:alpha val="20000"/>
                </a:srgbClr>
              </a:gs>
              <a:gs pos="100000">
                <a:srgbClr val="AB33ED">
                  <a:alpha val="20000"/>
                </a:srgbClr>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9"/>
          <p:cNvSpPr/>
          <p:nvPr/>
        </p:nvSpPr>
        <p:spPr>
          <a:xfrm>
            <a:off x="1493162" y="4318269"/>
            <a:ext cx="262433" cy="402336"/>
          </a:xfrm>
          <a:custGeom>
            <a:rect b="b" l="l" r="r" t="t"/>
            <a:pathLst>
              <a:path extrusionOk="0" h="838200" w="546735">
                <a:moveTo>
                  <a:pt x="44768" y="552450"/>
                </a:moveTo>
                <a:lnTo>
                  <a:pt x="501968" y="552450"/>
                </a:lnTo>
                <a:lnTo>
                  <a:pt x="501968" y="609600"/>
                </a:lnTo>
                <a:lnTo>
                  <a:pt x="452438" y="609600"/>
                </a:lnTo>
                <a:lnTo>
                  <a:pt x="546735" y="838200"/>
                </a:lnTo>
                <a:lnTo>
                  <a:pt x="505778" y="838200"/>
                </a:lnTo>
                <a:lnTo>
                  <a:pt x="410528" y="609600"/>
                </a:lnTo>
                <a:lnTo>
                  <a:pt x="292418" y="609600"/>
                </a:lnTo>
                <a:lnTo>
                  <a:pt x="292418" y="742950"/>
                </a:lnTo>
                <a:lnTo>
                  <a:pt x="254318" y="742950"/>
                </a:lnTo>
                <a:lnTo>
                  <a:pt x="254318" y="609600"/>
                </a:lnTo>
                <a:lnTo>
                  <a:pt x="136208" y="609600"/>
                </a:lnTo>
                <a:lnTo>
                  <a:pt x="40958" y="838200"/>
                </a:lnTo>
                <a:lnTo>
                  <a:pt x="0" y="838200"/>
                </a:lnTo>
                <a:lnTo>
                  <a:pt x="94298" y="609600"/>
                </a:lnTo>
                <a:lnTo>
                  <a:pt x="44768" y="609600"/>
                </a:lnTo>
                <a:close/>
                <a:moveTo>
                  <a:pt x="44768" y="209550"/>
                </a:moveTo>
                <a:lnTo>
                  <a:pt x="501968" y="209550"/>
                </a:lnTo>
                <a:lnTo>
                  <a:pt x="501968" y="514350"/>
                </a:lnTo>
                <a:lnTo>
                  <a:pt x="44768" y="514350"/>
                </a:lnTo>
                <a:close/>
                <a:moveTo>
                  <a:pt x="254318" y="0"/>
                </a:moveTo>
                <a:lnTo>
                  <a:pt x="292418" y="0"/>
                </a:lnTo>
                <a:lnTo>
                  <a:pt x="292418" y="114300"/>
                </a:lnTo>
                <a:lnTo>
                  <a:pt x="368618" y="114300"/>
                </a:lnTo>
                <a:lnTo>
                  <a:pt x="368618" y="171450"/>
                </a:lnTo>
                <a:lnTo>
                  <a:pt x="178118" y="171450"/>
                </a:lnTo>
                <a:lnTo>
                  <a:pt x="178118" y="114300"/>
                </a:lnTo>
                <a:lnTo>
                  <a:pt x="254318" y="114300"/>
                </a:lnTo>
                <a:close/>
              </a:path>
            </a:pathLst>
          </a:custGeom>
          <a:gradFill>
            <a:gsLst>
              <a:gs pos="0">
                <a:srgbClr val="FFA500"/>
              </a:gs>
              <a:gs pos="13000">
                <a:srgbClr val="FFA500"/>
              </a:gs>
              <a:gs pos="68000">
                <a:srgbClr val="FFA500">
                  <a:alpha val="60000"/>
                </a:srgbClr>
              </a:gs>
              <a:gs pos="100000">
                <a:srgbClr val="FFA500">
                  <a:alpha val="60000"/>
                </a:srgbClr>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9"/>
          <p:cNvSpPr/>
          <p:nvPr/>
        </p:nvSpPr>
        <p:spPr>
          <a:xfrm>
            <a:off x="995475" y="1438825"/>
            <a:ext cx="5711400" cy="17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Montserrat"/>
                <a:ea typeface="Montserrat"/>
                <a:cs typeface="Montserrat"/>
                <a:sym typeface="Montserrat"/>
              </a:rPr>
              <a:t>BUILDING RESILIENCE -</a:t>
            </a:r>
            <a:endParaRPr b="1" sz="3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accent4"/>
                </a:solidFill>
                <a:latin typeface="Montserrat"/>
                <a:ea typeface="Montserrat"/>
                <a:cs typeface="Montserrat"/>
                <a:sym typeface="Montserrat"/>
              </a:rPr>
              <a:t>SETTING GOALS &amp; BUILDING SELF-ESTEEM</a:t>
            </a:r>
            <a:endParaRPr b="1" sz="3200">
              <a:solidFill>
                <a:schemeClr val="accent4"/>
              </a:solidFill>
              <a:latin typeface="Montserrat"/>
              <a:ea typeface="Montserrat"/>
              <a:cs typeface="Montserrat"/>
              <a:sym typeface="Montserrat"/>
            </a:endParaRPr>
          </a:p>
        </p:txBody>
      </p:sp>
      <p:pic>
        <p:nvPicPr>
          <p:cNvPr id="164" name="Google Shape;164;p9"/>
          <p:cNvPicPr preferRelativeResize="0"/>
          <p:nvPr/>
        </p:nvPicPr>
        <p:blipFill>
          <a:blip r:embed="rId4">
            <a:alphaModFix/>
          </a:blip>
          <a:stretch>
            <a:fillRect/>
          </a:stretch>
        </p:blipFill>
        <p:spPr>
          <a:xfrm>
            <a:off x="278425" y="234275"/>
            <a:ext cx="1707173" cy="59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0"/>
          <p:cNvPicPr preferRelativeResize="0"/>
          <p:nvPr/>
        </p:nvPicPr>
        <p:blipFill rotWithShape="1">
          <a:blip r:embed="rId3">
            <a:alphaModFix/>
          </a:blip>
          <a:srcRect b="32362" l="0" r="0" t="32362"/>
          <a:stretch/>
        </p:blipFill>
        <p:spPr>
          <a:xfrm>
            <a:off x="0" y="4005943"/>
            <a:ext cx="12192000" cy="2866572"/>
          </a:xfrm>
          <a:prstGeom prst="rect">
            <a:avLst/>
          </a:prstGeom>
          <a:noFill/>
          <a:ln>
            <a:noFill/>
          </a:ln>
        </p:spPr>
      </p:pic>
      <p:sp>
        <p:nvSpPr>
          <p:cNvPr id="170" name="Google Shape;170;p10"/>
          <p:cNvSpPr/>
          <p:nvPr/>
        </p:nvSpPr>
        <p:spPr>
          <a:xfrm>
            <a:off x="6350777" y="2545600"/>
            <a:ext cx="2286000" cy="1754400"/>
          </a:xfrm>
          <a:prstGeom prst="roundRect">
            <a:avLst>
              <a:gd fmla="val 9454" name="adj"/>
            </a:avLst>
          </a:prstGeom>
          <a:solidFill>
            <a:schemeClr val="lt1"/>
          </a:solidFill>
          <a:ln>
            <a:noFill/>
          </a:ln>
          <a:effectLst>
            <a:outerShdw blurRad="381000" sx="102000" rotWithShape="0" algn="tl" dir="5400000" dist="50800" sy="102000">
              <a:srgbClr val="000000">
                <a:alpha val="74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10"/>
          <p:cNvSpPr/>
          <p:nvPr/>
        </p:nvSpPr>
        <p:spPr>
          <a:xfrm>
            <a:off x="9802172" y="762289"/>
            <a:ext cx="4336938" cy="4336938"/>
          </a:xfrm>
          <a:prstGeom prst="ellipse">
            <a:avLst/>
          </a:prstGeom>
          <a:gradFill>
            <a:gsLst>
              <a:gs pos="0">
                <a:srgbClr val="9343DD">
                  <a:alpha val="21568"/>
                </a:srgbClr>
              </a:gs>
              <a:gs pos="5000">
                <a:srgbClr val="9343DD">
                  <a:alpha val="21568"/>
                </a:srgbClr>
              </a:gs>
              <a:gs pos="67000">
                <a:srgbClr val="DCABF7">
                  <a:alpha val="0"/>
                </a:srgbClr>
              </a:gs>
              <a:gs pos="100000">
                <a:srgbClr val="DCABF7">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10"/>
          <p:cNvSpPr/>
          <p:nvPr/>
        </p:nvSpPr>
        <p:spPr>
          <a:xfrm>
            <a:off x="-2126408" y="2150017"/>
            <a:ext cx="4119951" cy="4119951"/>
          </a:xfrm>
          <a:prstGeom prst="ellipse">
            <a:avLst/>
          </a:prstGeom>
          <a:gradFill>
            <a:gsLst>
              <a:gs pos="0">
                <a:srgbClr val="FFB328">
                  <a:alpha val="29411"/>
                </a:srgbClr>
              </a:gs>
              <a:gs pos="15000">
                <a:srgbClr val="FFB328">
                  <a:alpha val="29411"/>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10"/>
          <p:cNvSpPr/>
          <p:nvPr/>
        </p:nvSpPr>
        <p:spPr>
          <a:xfrm>
            <a:off x="6096000" y="1036975"/>
            <a:ext cx="5417100" cy="13923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Teach </a:t>
            </a:r>
            <a:r>
              <a:rPr b="1" lang="en-US" sz="1500">
                <a:solidFill>
                  <a:schemeClr val="dk1"/>
                </a:solidFill>
                <a:latin typeface="Montserrat"/>
                <a:ea typeface="Montserrat"/>
                <a:cs typeface="Montserrat"/>
                <a:sym typeface="Montserrat"/>
              </a:rPr>
              <a:t>decision-making strategies</a:t>
            </a:r>
            <a:r>
              <a:rPr lang="en-US" sz="1500">
                <a:solidFill>
                  <a:schemeClr val="dk1"/>
                </a:solidFill>
                <a:latin typeface="Montserrat"/>
                <a:ea typeface="Montserrat"/>
                <a:cs typeface="Montserrat"/>
                <a:sym typeface="Montserrat"/>
              </a:rPr>
              <a:t> (e.g., weighing pros and cons)</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lang="en-US" sz="1500">
                <a:solidFill>
                  <a:schemeClr val="dk1"/>
                </a:solidFill>
                <a:latin typeface="Montserrat"/>
                <a:ea typeface="Montserrat"/>
                <a:cs typeface="Montserrat"/>
                <a:sym typeface="Montserrat"/>
              </a:rPr>
              <a:t>Discuss real-life scenarios involving </a:t>
            </a:r>
            <a:r>
              <a:rPr b="1" lang="en-US" sz="1500">
                <a:solidFill>
                  <a:schemeClr val="dk1"/>
                </a:solidFill>
                <a:latin typeface="Montserrat"/>
                <a:ea typeface="Montserrat"/>
                <a:cs typeface="Montserrat"/>
                <a:sym typeface="Montserrat"/>
              </a:rPr>
              <a:t>peer pressure</a:t>
            </a:r>
            <a:r>
              <a:rPr lang="en-US" sz="1500">
                <a:solidFill>
                  <a:schemeClr val="dk1"/>
                </a:solidFill>
                <a:latin typeface="Montserrat"/>
                <a:ea typeface="Montserrat"/>
                <a:cs typeface="Montserrat"/>
                <a:sym typeface="Montserrat"/>
              </a:rPr>
              <a:t> and drug use</a:t>
            </a:r>
            <a:endParaRPr sz="15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5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sz="1500">
              <a:solidFill>
                <a:srgbClr val="7F7F7F"/>
              </a:solidFill>
              <a:latin typeface="Montserrat"/>
              <a:ea typeface="Montserrat"/>
              <a:cs typeface="Montserrat"/>
              <a:sym typeface="Montserrat"/>
            </a:endParaRPr>
          </a:p>
        </p:txBody>
      </p:sp>
      <p:sp>
        <p:nvSpPr>
          <p:cNvPr id="174" name="Google Shape;174;p10"/>
          <p:cNvSpPr txBox="1"/>
          <p:nvPr/>
        </p:nvSpPr>
        <p:spPr>
          <a:xfrm>
            <a:off x="6950352" y="2767234"/>
            <a:ext cx="1160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rgbClr val="0F334D"/>
                </a:solidFill>
                <a:latin typeface="Open Sans"/>
                <a:ea typeface="Open Sans"/>
                <a:cs typeface="Open Sans"/>
                <a:sym typeface="Open Sans"/>
              </a:rPr>
              <a:t>Encourage</a:t>
            </a:r>
            <a:endParaRPr b="1" i="0" sz="1400" u="none" cap="none" strike="noStrike">
              <a:solidFill>
                <a:srgbClr val="0F334D"/>
              </a:solidFill>
              <a:latin typeface="Open Sans"/>
              <a:ea typeface="Open Sans"/>
              <a:cs typeface="Open Sans"/>
              <a:sym typeface="Open Sans"/>
            </a:endParaRPr>
          </a:p>
        </p:txBody>
      </p:sp>
      <p:sp>
        <p:nvSpPr>
          <p:cNvPr id="175" name="Google Shape;175;p10"/>
          <p:cNvSpPr txBox="1"/>
          <p:nvPr/>
        </p:nvSpPr>
        <p:spPr>
          <a:xfrm>
            <a:off x="6373580" y="3819057"/>
            <a:ext cx="23136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lang="en-US" sz="1200">
                <a:solidFill>
                  <a:srgbClr val="7F7F7F"/>
                </a:solidFill>
                <a:latin typeface="Montserrat Medium"/>
                <a:ea typeface="Montserrat Medium"/>
                <a:cs typeface="Montserrat Medium"/>
                <a:sym typeface="Montserrat Medium"/>
              </a:rPr>
              <a:t>Assertiveness &amp; Values</a:t>
            </a:r>
            <a:endParaRPr b="0" i="0" sz="1200" u="none" cap="none" strike="noStrike">
              <a:solidFill>
                <a:srgbClr val="7F7F7F"/>
              </a:solidFill>
              <a:latin typeface="Montserrat Medium"/>
              <a:ea typeface="Montserrat Medium"/>
              <a:cs typeface="Montserrat Medium"/>
              <a:sym typeface="Montserrat Medium"/>
            </a:endParaRPr>
          </a:p>
        </p:txBody>
      </p:sp>
      <p:sp>
        <p:nvSpPr>
          <p:cNvPr id="176" name="Google Shape;176;p10"/>
          <p:cNvSpPr/>
          <p:nvPr/>
        </p:nvSpPr>
        <p:spPr>
          <a:xfrm>
            <a:off x="9227232" y="2545600"/>
            <a:ext cx="2286000" cy="1754400"/>
          </a:xfrm>
          <a:prstGeom prst="roundRect">
            <a:avLst>
              <a:gd fmla="val 9454" name="adj"/>
            </a:avLst>
          </a:prstGeom>
          <a:solidFill>
            <a:schemeClr val="lt1"/>
          </a:solidFill>
          <a:ln>
            <a:noFill/>
          </a:ln>
          <a:effectLst>
            <a:outerShdw blurRad="381000" sx="102000" rotWithShape="0" algn="tl" dir="5400000" dist="50800" sy="102000">
              <a:srgbClr val="000000">
                <a:alpha val="74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10"/>
          <p:cNvSpPr txBox="1"/>
          <p:nvPr/>
        </p:nvSpPr>
        <p:spPr>
          <a:xfrm>
            <a:off x="9800670" y="2767234"/>
            <a:ext cx="1160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rgbClr val="0F334D"/>
                </a:solidFill>
                <a:latin typeface="Open Sans"/>
                <a:ea typeface="Open Sans"/>
                <a:cs typeface="Open Sans"/>
                <a:sym typeface="Open Sans"/>
              </a:rPr>
              <a:t>Reinforce</a:t>
            </a:r>
            <a:endParaRPr b="1" i="0" sz="1400" u="none" cap="none" strike="noStrike">
              <a:solidFill>
                <a:srgbClr val="0F334D"/>
              </a:solidFill>
              <a:latin typeface="Open Sans"/>
              <a:ea typeface="Open Sans"/>
              <a:cs typeface="Open Sans"/>
              <a:sym typeface="Open Sans"/>
            </a:endParaRPr>
          </a:p>
        </p:txBody>
      </p:sp>
      <p:sp>
        <p:nvSpPr>
          <p:cNvPr id="178" name="Google Shape;178;p10"/>
          <p:cNvSpPr txBox="1"/>
          <p:nvPr/>
        </p:nvSpPr>
        <p:spPr>
          <a:xfrm>
            <a:off x="9223898" y="3819057"/>
            <a:ext cx="23136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lang="en-US" sz="1200">
                <a:solidFill>
                  <a:srgbClr val="7F7F7F"/>
                </a:solidFill>
                <a:latin typeface="Montserrat Medium"/>
                <a:ea typeface="Montserrat Medium"/>
                <a:cs typeface="Montserrat Medium"/>
                <a:sym typeface="Montserrat Medium"/>
              </a:rPr>
              <a:t>Making healthy choices</a:t>
            </a:r>
            <a:endParaRPr b="0" i="0" sz="1200" u="none" cap="none" strike="noStrike">
              <a:solidFill>
                <a:srgbClr val="7F7F7F"/>
              </a:solidFill>
              <a:latin typeface="Montserrat Medium"/>
              <a:ea typeface="Montserrat Medium"/>
              <a:cs typeface="Montserrat Medium"/>
              <a:sym typeface="Montserrat Medium"/>
            </a:endParaRPr>
          </a:p>
        </p:txBody>
      </p:sp>
      <p:cxnSp>
        <p:nvCxnSpPr>
          <p:cNvPr id="179" name="Google Shape;179;p10"/>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180" name="Google Shape;180;p10"/>
          <p:cNvSpPr txBox="1"/>
          <p:nvPr/>
        </p:nvSpPr>
        <p:spPr>
          <a:xfrm>
            <a:off x="10218061" y="234267"/>
            <a:ext cx="18213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Building resiliency</a:t>
            </a:r>
            <a:endParaRPr b="1" i="0" sz="1300" u="none" cap="none" strike="noStrike">
              <a:solidFill>
                <a:srgbClr val="0F334D"/>
              </a:solidFill>
              <a:latin typeface="Montserrat"/>
              <a:ea typeface="Montserrat"/>
              <a:cs typeface="Montserrat"/>
              <a:sym typeface="Montserrat"/>
            </a:endParaRPr>
          </a:p>
        </p:txBody>
      </p:sp>
      <p:sp>
        <p:nvSpPr>
          <p:cNvPr descr="Playground with solid fill" id="181" name="Google Shape;181;p10"/>
          <p:cNvSpPr/>
          <p:nvPr/>
        </p:nvSpPr>
        <p:spPr>
          <a:xfrm>
            <a:off x="7243352" y="3195906"/>
            <a:ext cx="574130" cy="500334"/>
          </a:xfrm>
          <a:custGeom>
            <a:rect b="b" l="l" r="r" t="t"/>
            <a:pathLst>
              <a:path extrusionOk="0" h="763868" w="876534">
                <a:moveTo>
                  <a:pt x="219309" y="571496"/>
                </a:moveTo>
                <a:lnTo>
                  <a:pt x="219309" y="763634"/>
                </a:lnTo>
                <a:lnTo>
                  <a:pt x="276459" y="763634"/>
                </a:lnTo>
                <a:lnTo>
                  <a:pt x="276459" y="592184"/>
                </a:lnTo>
                <a:lnTo>
                  <a:pt x="524109" y="592184"/>
                </a:lnTo>
                <a:lnTo>
                  <a:pt x="524109" y="763634"/>
                </a:lnTo>
                <a:lnTo>
                  <a:pt x="581259" y="763634"/>
                </a:lnTo>
                <a:lnTo>
                  <a:pt x="581259" y="570372"/>
                </a:lnTo>
                <a:lnTo>
                  <a:pt x="771350" y="755528"/>
                </a:lnTo>
                <a:cubicBezTo>
                  <a:pt x="776684" y="760725"/>
                  <a:pt x="783838" y="763633"/>
                  <a:pt x="791285" y="763634"/>
                </a:cubicBezTo>
                <a:lnTo>
                  <a:pt x="847959" y="763634"/>
                </a:lnTo>
                <a:cubicBezTo>
                  <a:pt x="863741" y="763634"/>
                  <a:pt x="876534" y="750841"/>
                  <a:pt x="876534" y="735059"/>
                </a:cubicBezTo>
                <a:cubicBezTo>
                  <a:pt x="876534" y="719277"/>
                  <a:pt x="863741" y="706484"/>
                  <a:pt x="847959" y="706484"/>
                </a:cubicBezTo>
                <a:lnTo>
                  <a:pt x="802906" y="706484"/>
                </a:lnTo>
                <a:lnTo>
                  <a:pt x="581259" y="490600"/>
                </a:lnTo>
                <a:lnTo>
                  <a:pt x="581259" y="249284"/>
                </a:lnTo>
                <a:lnTo>
                  <a:pt x="611472" y="249284"/>
                </a:lnTo>
                <a:cubicBezTo>
                  <a:pt x="621994" y="249282"/>
                  <a:pt x="630521" y="240751"/>
                  <a:pt x="630519" y="230230"/>
                </a:cubicBezTo>
                <a:cubicBezTo>
                  <a:pt x="630518" y="225180"/>
                  <a:pt x="628511" y="220338"/>
                  <a:pt x="624941" y="216766"/>
                </a:cubicBezTo>
                <a:lnTo>
                  <a:pt x="413752" y="5578"/>
                </a:lnTo>
                <a:cubicBezTo>
                  <a:pt x="406313" y="-1859"/>
                  <a:pt x="394255" y="-1859"/>
                  <a:pt x="386816" y="5578"/>
                </a:cubicBezTo>
                <a:lnTo>
                  <a:pt x="175627" y="216766"/>
                </a:lnTo>
                <a:cubicBezTo>
                  <a:pt x="168189" y="224207"/>
                  <a:pt x="168191" y="236268"/>
                  <a:pt x="175631" y="243706"/>
                </a:cubicBezTo>
                <a:cubicBezTo>
                  <a:pt x="179203" y="247277"/>
                  <a:pt x="184046" y="249283"/>
                  <a:pt x="189096" y="249284"/>
                </a:cubicBezTo>
                <a:lnTo>
                  <a:pt x="219309" y="249284"/>
                </a:lnTo>
                <a:lnTo>
                  <a:pt x="219309" y="312835"/>
                </a:lnTo>
                <a:lnTo>
                  <a:pt x="5816" y="526328"/>
                </a:lnTo>
                <a:cubicBezTo>
                  <a:pt x="-1656" y="533690"/>
                  <a:pt x="-1745" y="545716"/>
                  <a:pt x="5617" y="553188"/>
                </a:cubicBezTo>
                <a:cubicBezTo>
                  <a:pt x="11737" y="559399"/>
                  <a:pt x="21302" y="560645"/>
                  <a:pt x="28809" y="556208"/>
                </a:cubicBezTo>
                <a:lnTo>
                  <a:pt x="28809" y="708123"/>
                </a:lnTo>
                <a:lnTo>
                  <a:pt x="5816" y="731116"/>
                </a:lnTo>
                <a:cubicBezTo>
                  <a:pt x="-1752" y="738425"/>
                  <a:pt x="-1962" y="750485"/>
                  <a:pt x="5348" y="758053"/>
                </a:cubicBezTo>
                <a:cubicBezTo>
                  <a:pt x="12657" y="765620"/>
                  <a:pt x="24717" y="765830"/>
                  <a:pt x="32284" y="758521"/>
                </a:cubicBezTo>
                <a:cubicBezTo>
                  <a:pt x="32443" y="758368"/>
                  <a:pt x="32599" y="758212"/>
                  <a:pt x="32752" y="758053"/>
                </a:cubicBezTo>
                <a:close/>
                <a:moveTo>
                  <a:pt x="85959" y="500058"/>
                </a:moveTo>
                <a:lnTo>
                  <a:pt x="124059" y="461958"/>
                </a:lnTo>
                <a:lnTo>
                  <a:pt x="124059" y="612873"/>
                </a:lnTo>
                <a:lnTo>
                  <a:pt x="85959" y="650973"/>
                </a:lnTo>
                <a:close/>
                <a:moveTo>
                  <a:pt x="181209" y="555723"/>
                </a:moveTo>
                <a:lnTo>
                  <a:pt x="181209" y="404808"/>
                </a:lnTo>
                <a:lnTo>
                  <a:pt x="219309" y="366708"/>
                </a:lnTo>
                <a:lnTo>
                  <a:pt x="219309" y="517623"/>
                </a:lnTo>
                <a:close/>
                <a:moveTo>
                  <a:pt x="400284" y="487409"/>
                </a:moveTo>
                <a:cubicBezTo>
                  <a:pt x="352939" y="487409"/>
                  <a:pt x="314559" y="449029"/>
                  <a:pt x="314559" y="401684"/>
                </a:cubicBezTo>
                <a:cubicBezTo>
                  <a:pt x="314559" y="354339"/>
                  <a:pt x="352939" y="315959"/>
                  <a:pt x="400284" y="315959"/>
                </a:cubicBezTo>
                <a:cubicBezTo>
                  <a:pt x="447629" y="315959"/>
                  <a:pt x="486009" y="354339"/>
                  <a:pt x="486009" y="401684"/>
                </a:cubicBezTo>
                <a:cubicBezTo>
                  <a:pt x="486009" y="449029"/>
                  <a:pt x="447629" y="487409"/>
                  <a:pt x="400284" y="487409"/>
                </a:cubicBezTo>
                <a:close/>
              </a:path>
            </a:pathLst>
          </a:custGeom>
          <a:gradFill>
            <a:gsLst>
              <a:gs pos="0">
                <a:srgbClr val="FFA500"/>
              </a:gs>
              <a:gs pos="13000">
                <a:srgbClr val="FFA500"/>
              </a:gs>
              <a:gs pos="66000">
                <a:srgbClr val="FFA500">
                  <a:alpha val="60000"/>
                </a:srgbClr>
              </a:gs>
              <a:gs pos="100000">
                <a:srgbClr val="FFA500">
                  <a:alpha val="60000"/>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182" name="Google Shape;182;p10"/>
          <p:cNvSpPr/>
          <p:nvPr/>
        </p:nvSpPr>
        <p:spPr>
          <a:xfrm>
            <a:off x="10127978" y="3161624"/>
            <a:ext cx="506419" cy="534600"/>
          </a:xfrm>
          <a:custGeom>
            <a:rect b="b" l="l" r="r" t="t"/>
            <a:pathLst>
              <a:path extrusionOk="0" h="803910" w="761533">
                <a:moveTo>
                  <a:pt x="628183" y="670560"/>
                </a:moveTo>
                <a:lnTo>
                  <a:pt x="677713" y="670560"/>
                </a:lnTo>
                <a:lnTo>
                  <a:pt x="677713" y="685800"/>
                </a:lnTo>
                <a:lnTo>
                  <a:pt x="628183" y="685800"/>
                </a:lnTo>
                <a:close/>
                <a:moveTo>
                  <a:pt x="628183" y="640080"/>
                </a:moveTo>
                <a:lnTo>
                  <a:pt x="699620" y="640080"/>
                </a:lnTo>
                <a:lnTo>
                  <a:pt x="699620" y="655320"/>
                </a:lnTo>
                <a:lnTo>
                  <a:pt x="628183" y="655320"/>
                </a:lnTo>
                <a:close/>
                <a:moveTo>
                  <a:pt x="102403" y="640080"/>
                </a:moveTo>
                <a:lnTo>
                  <a:pt x="99545" y="641033"/>
                </a:lnTo>
                <a:cubicBezTo>
                  <a:pt x="71923" y="647700"/>
                  <a:pt x="71923" y="647700"/>
                  <a:pt x="80495" y="680085"/>
                </a:cubicBezTo>
                <a:cubicBezTo>
                  <a:pt x="89068" y="712470"/>
                  <a:pt x="89068" y="712470"/>
                  <a:pt x="117643" y="704850"/>
                </a:cubicBezTo>
                <a:cubicBezTo>
                  <a:pt x="136693" y="701040"/>
                  <a:pt x="149075" y="681990"/>
                  <a:pt x="144313" y="663893"/>
                </a:cubicBezTo>
                <a:cubicBezTo>
                  <a:pt x="141455" y="652463"/>
                  <a:pt x="131930" y="643890"/>
                  <a:pt x="120500" y="641033"/>
                </a:cubicBezTo>
                <a:lnTo>
                  <a:pt x="118595" y="640080"/>
                </a:lnTo>
                <a:cubicBezTo>
                  <a:pt x="113833" y="639127"/>
                  <a:pt x="108118" y="639127"/>
                  <a:pt x="102403" y="640080"/>
                </a:cubicBezTo>
                <a:close/>
                <a:moveTo>
                  <a:pt x="628183" y="609600"/>
                </a:moveTo>
                <a:lnTo>
                  <a:pt x="699620" y="609600"/>
                </a:lnTo>
                <a:lnTo>
                  <a:pt x="699620" y="624840"/>
                </a:lnTo>
                <a:lnTo>
                  <a:pt x="628183" y="624840"/>
                </a:lnTo>
                <a:close/>
                <a:moveTo>
                  <a:pt x="596751" y="558165"/>
                </a:moveTo>
                <a:lnTo>
                  <a:pt x="596751" y="758190"/>
                </a:lnTo>
                <a:lnTo>
                  <a:pt x="730101" y="758190"/>
                </a:lnTo>
                <a:lnTo>
                  <a:pt x="730101" y="558165"/>
                </a:lnTo>
                <a:close/>
                <a:moveTo>
                  <a:pt x="443398" y="558165"/>
                </a:moveTo>
                <a:lnTo>
                  <a:pt x="443398" y="758190"/>
                </a:lnTo>
                <a:lnTo>
                  <a:pt x="576748" y="758190"/>
                </a:lnTo>
                <a:lnTo>
                  <a:pt x="576748" y="558165"/>
                </a:lnTo>
                <a:close/>
                <a:moveTo>
                  <a:pt x="412918" y="527685"/>
                </a:moveTo>
                <a:lnTo>
                  <a:pt x="761533" y="527685"/>
                </a:lnTo>
                <a:lnTo>
                  <a:pt x="761533" y="788670"/>
                </a:lnTo>
                <a:lnTo>
                  <a:pt x="628183" y="788670"/>
                </a:lnTo>
                <a:cubicBezTo>
                  <a:pt x="628183" y="797243"/>
                  <a:pt x="621516" y="803910"/>
                  <a:pt x="612943" y="803910"/>
                </a:cubicBezTo>
                <a:lnTo>
                  <a:pt x="561508" y="803910"/>
                </a:lnTo>
                <a:cubicBezTo>
                  <a:pt x="552936" y="803910"/>
                  <a:pt x="546268" y="797243"/>
                  <a:pt x="546268" y="788670"/>
                </a:cubicBezTo>
                <a:lnTo>
                  <a:pt x="412918" y="788670"/>
                </a:lnTo>
                <a:close/>
                <a:moveTo>
                  <a:pt x="365293" y="373380"/>
                </a:moveTo>
                <a:lnTo>
                  <a:pt x="365293" y="375285"/>
                </a:lnTo>
                <a:cubicBezTo>
                  <a:pt x="365293" y="389573"/>
                  <a:pt x="358625" y="403860"/>
                  <a:pt x="348148" y="412433"/>
                </a:cubicBezTo>
                <a:cubicBezTo>
                  <a:pt x="371960" y="420053"/>
                  <a:pt x="397678" y="422910"/>
                  <a:pt x="422443" y="422910"/>
                </a:cubicBezTo>
                <a:cubicBezTo>
                  <a:pt x="448160" y="422910"/>
                  <a:pt x="472925" y="420053"/>
                  <a:pt x="496738" y="412433"/>
                </a:cubicBezTo>
                <a:cubicBezTo>
                  <a:pt x="486260" y="402908"/>
                  <a:pt x="479593" y="389573"/>
                  <a:pt x="479593" y="375285"/>
                </a:cubicBezTo>
                <a:lnTo>
                  <a:pt x="479593" y="373380"/>
                </a:lnTo>
                <a:cubicBezTo>
                  <a:pt x="443398" y="388620"/>
                  <a:pt x="401488" y="388620"/>
                  <a:pt x="365293" y="373380"/>
                </a:cubicBezTo>
                <a:close/>
                <a:moveTo>
                  <a:pt x="457685" y="118110"/>
                </a:moveTo>
                <a:cubicBezTo>
                  <a:pt x="442445" y="162878"/>
                  <a:pt x="331003" y="155258"/>
                  <a:pt x="308143" y="196215"/>
                </a:cubicBezTo>
                <a:lnTo>
                  <a:pt x="308143" y="232410"/>
                </a:lnTo>
                <a:cubicBezTo>
                  <a:pt x="308143" y="295275"/>
                  <a:pt x="359578" y="346710"/>
                  <a:pt x="422443" y="346710"/>
                </a:cubicBezTo>
                <a:cubicBezTo>
                  <a:pt x="485308" y="346710"/>
                  <a:pt x="536743" y="295275"/>
                  <a:pt x="536743" y="232410"/>
                </a:cubicBezTo>
                <a:lnTo>
                  <a:pt x="536743" y="205740"/>
                </a:lnTo>
                <a:cubicBezTo>
                  <a:pt x="522455" y="160020"/>
                  <a:pt x="475783" y="150495"/>
                  <a:pt x="457685" y="118110"/>
                </a:cubicBezTo>
                <a:close/>
                <a:moveTo>
                  <a:pt x="420538" y="0"/>
                </a:moveTo>
                <a:lnTo>
                  <a:pt x="425300" y="0"/>
                </a:lnTo>
                <a:cubicBezTo>
                  <a:pt x="594845" y="4763"/>
                  <a:pt x="620563" y="245745"/>
                  <a:pt x="594845" y="300990"/>
                </a:cubicBezTo>
                <a:cubicBezTo>
                  <a:pt x="581510" y="331470"/>
                  <a:pt x="546268" y="350520"/>
                  <a:pt x="517693" y="360998"/>
                </a:cubicBezTo>
                <a:lnTo>
                  <a:pt x="517693" y="375285"/>
                </a:lnTo>
                <a:cubicBezTo>
                  <a:pt x="517693" y="380048"/>
                  <a:pt x="520550" y="382905"/>
                  <a:pt x="523408" y="384810"/>
                </a:cubicBezTo>
                <a:lnTo>
                  <a:pt x="553888" y="397193"/>
                </a:lnTo>
                <a:cubicBezTo>
                  <a:pt x="611038" y="418148"/>
                  <a:pt x="652948" y="440055"/>
                  <a:pt x="682476" y="465773"/>
                </a:cubicBezTo>
                <a:cubicBezTo>
                  <a:pt x="696763" y="477203"/>
                  <a:pt x="707241" y="491490"/>
                  <a:pt x="712955" y="508635"/>
                </a:cubicBezTo>
                <a:lnTo>
                  <a:pt x="492928" y="508635"/>
                </a:lnTo>
                <a:lnTo>
                  <a:pt x="495785" y="452437"/>
                </a:lnTo>
                <a:cubicBezTo>
                  <a:pt x="448160" y="463868"/>
                  <a:pt x="397678" y="463868"/>
                  <a:pt x="349100" y="452437"/>
                </a:cubicBezTo>
                <a:lnTo>
                  <a:pt x="364340" y="754380"/>
                </a:lnTo>
                <a:cubicBezTo>
                  <a:pt x="283378" y="750570"/>
                  <a:pt x="208130" y="740093"/>
                  <a:pt x="162410" y="721995"/>
                </a:cubicBezTo>
                <a:cubicBezTo>
                  <a:pt x="152885" y="730568"/>
                  <a:pt x="141455" y="737235"/>
                  <a:pt x="128120" y="740093"/>
                </a:cubicBezTo>
                <a:cubicBezTo>
                  <a:pt x="117643" y="742950"/>
                  <a:pt x="108118" y="744855"/>
                  <a:pt x="97640" y="744855"/>
                </a:cubicBezTo>
                <a:cubicBezTo>
                  <a:pt x="74780" y="744855"/>
                  <a:pt x="56683" y="732473"/>
                  <a:pt x="45253" y="687705"/>
                </a:cubicBezTo>
                <a:cubicBezTo>
                  <a:pt x="30965" y="632460"/>
                  <a:pt x="49063" y="615315"/>
                  <a:pt x="78590" y="605790"/>
                </a:cubicBezTo>
                <a:lnTo>
                  <a:pt x="485" y="350520"/>
                </a:lnTo>
                <a:cubicBezTo>
                  <a:pt x="-1420" y="343853"/>
                  <a:pt x="2390" y="335280"/>
                  <a:pt x="10010" y="333375"/>
                </a:cubicBezTo>
                <a:cubicBezTo>
                  <a:pt x="17630" y="331470"/>
                  <a:pt x="25250" y="335280"/>
                  <a:pt x="28108" y="342900"/>
                </a:cubicBezTo>
                <a:lnTo>
                  <a:pt x="106213" y="600075"/>
                </a:lnTo>
                <a:cubicBezTo>
                  <a:pt x="112880" y="599123"/>
                  <a:pt x="120500" y="599123"/>
                  <a:pt x="128120" y="601027"/>
                </a:cubicBezTo>
                <a:lnTo>
                  <a:pt x="128120" y="536258"/>
                </a:lnTo>
                <a:cubicBezTo>
                  <a:pt x="129073" y="508635"/>
                  <a:pt x="141455" y="482918"/>
                  <a:pt x="163363" y="464820"/>
                </a:cubicBezTo>
                <a:cubicBezTo>
                  <a:pt x="192890" y="439103"/>
                  <a:pt x="233848" y="417195"/>
                  <a:pt x="291950" y="396240"/>
                </a:cubicBezTo>
                <a:lnTo>
                  <a:pt x="321478" y="383858"/>
                </a:lnTo>
                <a:cubicBezTo>
                  <a:pt x="325288" y="382905"/>
                  <a:pt x="327193" y="379095"/>
                  <a:pt x="327193" y="375285"/>
                </a:cubicBezTo>
                <a:lnTo>
                  <a:pt x="327193" y="360998"/>
                </a:lnTo>
                <a:cubicBezTo>
                  <a:pt x="298618" y="349568"/>
                  <a:pt x="264328" y="330518"/>
                  <a:pt x="250040" y="300990"/>
                </a:cubicBezTo>
                <a:cubicBezTo>
                  <a:pt x="225275" y="246698"/>
                  <a:pt x="250040" y="4763"/>
                  <a:pt x="420538" y="0"/>
                </a:cubicBezTo>
                <a:close/>
              </a:path>
            </a:pathLst>
          </a:custGeom>
          <a:gradFill>
            <a:gsLst>
              <a:gs pos="0">
                <a:srgbClr val="9343DD"/>
              </a:gs>
              <a:gs pos="55000">
                <a:srgbClr val="9343DD"/>
              </a:gs>
              <a:gs pos="95000">
                <a:srgbClr val="AB33ED">
                  <a:alpha val="20000"/>
                </a:srgbClr>
              </a:gs>
              <a:gs pos="100000">
                <a:srgbClr val="AB33ED">
                  <a:alpha val="20000"/>
                </a:srgbClr>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10"/>
          <p:cNvSpPr/>
          <p:nvPr/>
        </p:nvSpPr>
        <p:spPr>
          <a:xfrm>
            <a:off x="800050" y="1396950"/>
            <a:ext cx="5295900" cy="17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Montserrat"/>
                <a:ea typeface="Montserrat"/>
                <a:cs typeface="Montserrat"/>
                <a:sym typeface="Montserrat"/>
              </a:rPr>
              <a:t>BUILDING RESILIENCE -</a:t>
            </a:r>
            <a:endParaRPr b="1" sz="3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accent4"/>
                </a:solidFill>
                <a:latin typeface="Montserrat"/>
                <a:ea typeface="Montserrat"/>
                <a:cs typeface="Montserrat"/>
                <a:sym typeface="Montserrat"/>
              </a:rPr>
              <a:t>DECISION-MAKING</a:t>
            </a:r>
            <a:endParaRPr b="1" sz="3200">
              <a:solidFill>
                <a:schemeClr val="accent4"/>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accent4"/>
                </a:solidFill>
                <a:latin typeface="Montserrat"/>
                <a:ea typeface="Montserrat"/>
                <a:cs typeface="Montserrat"/>
                <a:sym typeface="Montserrat"/>
              </a:rPr>
              <a:t>SKILLS</a:t>
            </a:r>
            <a:endParaRPr b="1" sz="3200">
              <a:solidFill>
                <a:schemeClr val="accent4"/>
              </a:solidFill>
              <a:latin typeface="Montserrat"/>
              <a:ea typeface="Montserrat"/>
              <a:cs typeface="Montserrat"/>
              <a:sym typeface="Montserrat"/>
            </a:endParaRPr>
          </a:p>
        </p:txBody>
      </p:sp>
      <p:pic>
        <p:nvPicPr>
          <p:cNvPr id="184" name="Google Shape;184;p10"/>
          <p:cNvPicPr preferRelativeResize="0"/>
          <p:nvPr/>
        </p:nvPicPr>
        <p:blipFill>
          <a:blip r:embed="rId4">
            <a:alphaModFix/>
          </a:blip>
          <a:stretch>
            <a:fillRect/>
          </a:stretch>
        </p:blipFill>
        <p:spPr>
          <a:xfrm>
            <a:off x="278425" y="234275"/>
            <a:ext cx="1707173" cy="59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p:nvPr/>
        </p:nvSpPr>
        <p:spPr>
          <a:xfrm>
            <a:off x="10491166" y="2184200"/>
            <a:ext cx="3808792" cy="3808792"/>
          </a:xfrm>
          <a:prstGeom prst="ellipse">
            <a:avLst/>
          </a:prstGeom>
          <a:solidFill>
            <a:schemeClr val="lt1"/>
          </a:solidFill>
          <a:ln>
            <a:noFill/>
          </a:ln>
          <a:effectLst>
            <a:outerShdw blurRad="444500" rotWithShape="0" algn="ctr">
              <a:srgbClr val="000000">
                <a:alpha val="74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11"/>
          <p:cNvSpPr/>
          <p:nvPr/>
        </p:nvSpPr>
        <p:spPr>
          <a:xfrm>
            <a:off x="-4474631" y="0"/>
            <a:ext cx="6858000" cy="6858000"/>
          </a:xfrm>
          <a:prstGeom prst="ellipse">
            <a:avLst/>
          </a:prstGeom>
          <a:solidFill>
            <a:schemeClr val="lt1"/>
          </a:solidFill>
          <a:ln>
            <a:noFill/>
          </a:ln>
          <a:effectLst>
            <a:outerShdw blurRad="444500" rotWithShape="0" algn="ctr">
              <a:srgbClr val="000000">
                <a:alpha val="74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11"/>
          <p:cNvSpPr/>
          <p:nvPr/>
        </p:nvSpPr>
        <p:spPr>
          <a:xfrm>
            <a:off x="8897295" y="5028796"/>
            <a:ext cx="4336938" cy="4336938"/>
          </a:xfrm>
          <a:prstGeom prst="ellipse">
            <a:avLst/>
          </a:prstGeom>
          <a:gradFill>
            <a:gsLst>
              <a:gs pos="0">
                <a:srgbClr val="9343DD">
                  <a:alpha val="17254"/>
                </a:srgbClr>
              </a:gs>
              <a:gs pos="15000">
                <a:srgbClr val="9343DD">
                  <a:alpha val="17254"/>
                </a:srgbClr>
              </a:gs>
              <a:gs pos="69000">
                <a:srgbClr val="AB33ED">
                  <a:alpha val="0"/>
                </a:srgbClr>
              </a:gs>
              <a:gs pos="100000">
                <a:srgbClr val="AB33ED">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11"/>
          <p:cNvSpPr/>
          <p:nvPr/>
        </p:nvSpPr>
        <p:spPr>
          <a:xfrm>
            <a:off x="-2115837" y="567212"/>
            <a:ext cx="4336938" cy="4336938"/>
          </a:xfrm>
          <a:prstGeom prst="ellipse">
            <a:avLst/>
          </a:prstGeom>
          <a:gradFill>
            <a:gsLst>
              <a:gs pos="0">
                <a:srgbClr val="FFA500">
                  <a:alpha val="28235"/>
                </a:srgbClr>
              </a:gs>
              <a:gs pos="15000">
                <a:srgbClr val="FFA500">
                  <a:alpha val="28235"/>
                </a:srgbClr>
              </a:gs>
              <a:gs pos="69000">
                <a:srgbClr val="FFE5B4">
                  <a:alpha val="0"/>
                </a:srgbClr>
              </a:gs>
              <a:gs pos="100000">
                <a:srgbClr val="FFE5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93" name="Google Shape;193;p11"/>
          <p:cNvCxnSpPr/>
          <p:nvPr/>
        </p:nvCxnSpPr>
        <p:spPr>
          <a:xfrm>
            <a:off x="4306797" y="398779"/>
            <a:ext cx="3578406" cy="0"/>
          </a:xfrm>
          <a:prstGeom prst="straightConnector1">
            <a:avLst/>
          </a:prstGeom>
          <a:noFill/>
          <a:ln cap="flat" cmpd="sng" w="9525">
            <a:solidFill>
              <a:srgbClr val="A5A5A5"/>
            </a:solidFill>
            <a:prstDash val="solid"/>
            <a:miter lim="800000"/>
            <a:headEnd len="sm" w="sm" type="none"/>
            <a:tailEnd len="sm" w="sm" type="none"/>
          </a:ln>
        </p:spPr>
      </p:cxnSp>
      <p:sp>
        <p:nvSpPr>
          <p:cNvPr id="194" name="Google Shape;194;p11"/>
          <p:cNvSpPr txBox="1"/>
          <p:nvPr/>
        </p:nvSpPr>
        <p:spPr>
          <a:xfrm>
            <a:off x="9671897" y="234275"/>
            <a:ext cx="23676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lang="en-US" sz="1300">
                <a:solidFill>
                  <a:srgbClr val="0F334D"/>
                </a:solidFill>
                <a:latin typeface="Montserrat"/>
                <a:ea typeface="Montserrat"/>
                <a:cs typeface="Montserrat"/>
                <a:sym typeface="Montserrat"/>
              </a:rPr>
              <a:t>Building Resiliency</a:t>
            </a:r>
            <a:endParaRPr b="1" i="0" sz="1300" u="none" cap="none" strike="noStrike">
              <a:solidFill>
                <a:srgbClr val="0F334D"/>
              </a:solidFill>
              <a:latin typeface="Montserrat"/>
              <a:ea typeface="Montserrat"/>
              <a:cs typeface="Montserrat"/>
              <a:sym typeface="Montserrat"/>
            </a:endParaRPr>
          </a:p>
        </p:txBody>
      </p:sp>
      <p:pic>
        <p:nvPicPr>
          <p:cNvPr id="195" name="Google Shape;195;p11"/>
          <p:cNvPicPr preferRelativeResize="0"/>
          <p:nvPr/>
        </p:nvPicPr>
        <p:blipFill rotWithShape="1">
          <a:blip r:embed="rId3">
            <a:alphaModFix/>
          </a:blip>
          <a:srcRect b="0" l="16647" r="16654" t="0"/>
          <a:stretch/>
        </p:blipFill>
        <p:spPr>
          <a:xfrm>
            <a:off x="8472147" y="2370223"/>
            <a:ext cx="2367460" cy="2367460"/>
          </a:xfrm>
          <a:custGeom>
            <a:rect b="b" l="l" r="r" t="t"/>
            <a:pathLst>
              <a:path extrusionOk="0" h="1718664" w="1718664">
                <a:moveTo>
                  <a:pt x="859332" y="0"/>
                </a:moveTo>
                <a:cubicBezTo>
                  <a:pt x="1333928" y="0"/>
                  <a:pt x="1718664" y="384736"/>
                  <a:pt x="1718664" y="859332"/>
                </a:cubicBezTo>
                <a:cubicBezTo>
                  <a:pt x="1718664" y="1333928"/>
                  <a:pt x="1333928" y="1718664"/>
                  <a:pt x="859332" y="1718664"/>
                </a:cubicBezTo>
                <a:cubicBezTo>
                  <a:pt x="384736" y="1718664"/>
                  <a:pt x="0" y="1333928"/>
                  <a:pt x="0" y="859332"/>
                </a:cubicBezTo>
                <a:cubicBezTo>
                  <a:pt x="0" y="384736"/>
                  <a:pt x="384736" y="0"/>
                  <a:pt x="859332" y="0"/>
                </a:cubicBezTo>
                <a:close/>
              </a:path>
            </a:pathLst>
          </a:custGeom>
          <a:noFill/>
          <a:ln>
            <a:noFill/>
          </a:ln>
        </p:spPr>
      </p:pic>
      <p:pic>
        <p:nvPicPr>
          <p:cNvPr id="196" name="Google Shape;196;p11"/>
          <p:cNvPicPr preferRelativeResize="0"/>
          <p:nvPr/>
        </p:nvPicPr>
        <p:blipFill rotWithShape="1">
          <a:blip r:embed="rId4">
            <a:alphaModFix/>
          </a:blip>
          <a:srcRect b="0" l="16647" r="16654" t="0"/>
          <a:stretch/>
        </p:blipFill>
        <p:spPr>
          <a:xfrm>
            <a:off x="5690200" y="2956825"/>
            <a:ext cx="3183825" cy="3183825"/>
          </a:xfrm>
          <a:custGeom>
            <a:rect b="b" l="l" r="r" t="t"/>
            <a:pathLst>
              <a:path extrusionOk="0" h="1718664" w="1718664">
                <a:moveTo>
                  <a:pt x="859332" y="0"/>
                </a:moveTo>
                <a:cubicBezTo>
                  <a:pt x="1333928" y="0"/>
                  <a:pt x="1718664" y="384736"/>
                  <a:pt x="1718664" y="859332"/>
                </a:cubicBezTo>
                <a:cubicBezTo>
                  <a:pt x="1718664" y="1333928"/>
                  <a:pt x="1333928" y="1718664"/>
                  <a:pt x="859332" y="1718664"/>
                </a:cubicBezTo>
                <a:cubicBezTo>
                  <a:pt x="384736" y="1718664"/>
                  <a:pt x="0" y="1333928"/>
                  <a:pt x="0" y="859332"/>
                </a:cubicBezTo>
                <a:cubicBezTo>
                  <a:pt x="0" y="384736"/>
                  <a:pt x="384736" y="0"/>
                  <a:pt x="859332" y="0"/>
                </a:cubicBezTo>
                <a:close/>
              </a:path>
            </a:pathLst>
          </a:custGeom>
          <a:noFill/>
          <a:ln>
            <a:noFill/>
          </a:ln>
        </p:spPr>
      </p:pic>
      <p:sp>
        <p:nvSpPr>
          <p:cNvPr id="197" name="Google Shape;197;p11"/>
          <p:cNvSpPr/>
          <p:nvPr/>
        </p:nvSpPr>
        <p:spPr>
          <a:xfrm>
            <a:off x="744300" y="961000"/>
            <a:ext cx="10171500" cy="111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Montserrat"/>
                <a:ea typeface="Montserrat"/>
                <a:cs typeface="Montserrat"/>
                <a:sym typeface="Montserrat"/>
              </a:rPr>
              <a:t>BUILDING RESILIENCE -</a:t>
            </a:r>
            <a:endParaRPr b="1" sz="32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accent4"/>
                </a:solidFill>
                <a:latin typeface="Montserrat"/>
                <a:ea typeface="Montserrat"/>
                <a:cs typeface="Montserrat"/>
                <a:sym typeface="Montserrat"/>
              </a:rPr>
              <a:t>IDENTIFYING &amp; AVOIDING RISKY SITUATIONS</a:t>
            </a:r>
            <a:endParaRPr b="1" sz="3200">
              <a:solidFill>
                <a:schemeClr val="accent4"/>
              </a:solidFill>
              <a:latin typeface="Montserrat"/>
              <a:ea typeface="Montserrat"/>
              <a:cs typeface="Montserrat"/>
              <a:sym typeface="Montserrat"/>
            </a:endParaRPr>
          </a:p>
        </p:txBody>
      </p:sp>
      <p:sp>
        <p:nvSpPr>
          <p:cNvPr id="198" name="Google Shape;198;p11"/>
          <p:cNvSpPr/>
          <p:nvPr/>
        </p:nvSpPr>
        <p:spPr>
          <a:xfrm>
            <a:off x="744300" y="2768600"/>
            <a:ext cx="4630200" cy="22602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Montserrat"/>
              <a:buChar char="●"/>
            </a:pPr>
            <a:r>
              <a:rPr b="1" lang="en-US" sz="1500">
                <a:solidFill>
                  <a:schemeClr val="dk1"/>
                </a:solidFill>
                <a:latin typeface="Montserrat"/>
                <a:ea typeface="Montserrat"/>
                <a:cs typeface="Montserrat"/>
                <a:sym typeface="Montserrat"/>
              </a:rPr>
              <a:t>Recognize</a:t>
            </a:r>
            <a:r>
              <a:rPr lang="en-US" sz="1500">
                <a:solidFill>
                  <a:schemeClr val="dk1"/>
                </a:solidFill>
                <a:latin typeface="Montserrat"/>
                <a:ea typeface="Montserrat"/>
                <a:cs typeface="Montserrat"/>
                <a:sym typeface="Montserrat"/>
              </a:rPr>
              <a:t> situations where drug use may be present</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b="1" lang="en-US" sz="1500">
                <a:solidFill>
                  <a:schemeClr val="dk1"/>
                </a:solidFill>
                <a:latin typeface="Montserrat"/>
                <a:ea typeface="Montserrat"/>
                <a:cs typeface="Montserrat"/>
                <a:sym typeface="Montserrat"/>
              </a:rPr>
              <a:t>Develop</a:t>
            </a:r>
            <a:r>
              <a:rPr lang="en-US" sz="1500">
                <a:solidFill>
                  <a:schemeClr val="dk1"/>
                </a:solidFill>
                <a:latin typeface="Montserrat"/>
                <a:ea typeface="Montserrat"/>
                <a:cs typeface="Montserrat"/>
                <a:sym typeface="Montserrat"/>
              </a:rPr>
              <a:t> strategies for avoiding or leaving risky environments</a:t>
            </a:r>
            <a:endParaRPr sz="1500">
              <a:solidFill>
                <a:schemeClr val="dk1"/>
              </a:solidFill>
              <a:latin typeface="Montserrat"/>
              <a:ea typeface="Montserrat"/>
              <a:cs typeface="Montserrat"/>
              <a:sym typeface="Montserrat"/>
            </a:endParaRPr>
          </a:p>
          <a:p>
            <a:pPr indent="-323850" lvl="0" marL="457200" rtl="0" algn="l">
              <a:lnSpc>
                <a:spcPct val="150000"/>
              </a:lnSpc>
              <a:spcBef>
                <a:spcPts val="0"/>
              </a:spcBef>
              <a:spcAft>
                <a:spcPts val="0"/>
              </a:spcAft>
              <a:buClr>
                <a:schemeClr val="dk1"/>
              </a:buClr>
              <a:buSzPts val="1500"/>
              <a:buFont typeface="Montserrat"/>
              <a:buChar char="●"/>
            </a:pPr>
            <a:r>
              <a:rPr b="1" lang="en-US" sz="1500">
                <a:solidFill>
                  <a:schemeClr val="dk1"/>
                </a:solidFill>
                <a:latin typeface="Montserrat"/>
                <a:ea typeface="Montserrat"/>
                <a:cs typeface="Montserrat"/>
                <a:sym typeface="Montserrat"/>
              </a:rPr>
              <a:t>Encourage</a:t>
            </a:r>
            <a:r>
              <a:rPr lang="en-US" sz="1500">
                <a:solidFill>
                  <a:schemeClr val="dk1"/>
                </a:solidFill>
                <a:latin typeface="Montserrat"/>
                <a:ea typeface="Montserrat"/>
                <a:cs typeface="Montserrat"/>
                <a:sym typeface="Montserrat"/>
              </a:rPr>
              <a:t> teens to choose friends who share similar values and interests</a:t>
            </a:r>
            <a:endParaRPr sz="15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200"/>
              <a:buFont typeface="Arial"/>
              <a:buNone/>
            </a:pPr>
            <a:r>
              <a:t/>
            </a:r>
            <a:endParaRPr sz="1500">
              <a:solidFill>
                <a:schemeClr val="dk1"/>
              </a:solidFill>
              <a:latin typeface="Montserrat"/>
              <a:ea typeface="Montserrat"/>
              <a:cs typeface="Montserrat"/>
              <a:sym typeface="Montserrat"/>
            </a:endParaRPr>
          </a:p>
        </p:txBody>
      </p:sp>
      <p:pic>
        <p:nvPicPr>
          <p:cNvPr id="199" name="Google Shape;199;p11"/>
          <p:cNvPicPr preferRelativeResize="0"/>
          <p:nvPr/>
        </p:nvPicPr>
        <p:blipFill>
          <a:blip r:embed="rId5">
            <a:alphaModFix/>
          </a:blip>
          <a:stretch>
            <a:fillRect/>
          </a:stretch>
        </p:blipFill>
        <p:spPr>
          <a:xfrm>
            <a:off x="278425" y="234275"/>
            <a:ext cx="1707173" cy="59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